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73" r:id="rId4"/>
    <p:sldId id="276" r:id="rId5"/>
    <p:sldId id="277" r:id="rId6"/>
    <p:sldId id="368" r:id="rId7"/>
    <p:sldId id="366" r:id="rId8"/>
    <p:sldId id="367" r:id="rId9"/>
    <p:sldId id="369" r:id="rId10"/>
    <p:sldId id="371" r:id="rId11"/>
    <p:sldId id="384" r:id="rId12"/>
    <p:sldId id="268" r:id="rId13"/>
    <p:sldId id="274" r:id="rId14"/>
    <p:sldId id="275" r:id="rId15"/>
    <p:sldId id="374" r:id="rId16"/>
    <p:sldId id="376" r:id="rId17"/>
    <p:sldId id="377" r:id="rId18"/>
    <p:sldId id="378" r:id="rId19"/>
    <p:sldId id="380" r:id="rId20"/>
    <p:sldId id="382" r:id="rId21"/>
    <p:sldId id="383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American Typewriter"/>
        <a:ea typeface="American Typewriter"/>
        <a:cs typeface="American Typewriter"/>
        <a:sym typeface="American Typewrite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F4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91" autoAdjust="0"/>
  </p:normalViewPr>
  <p:slideViewPr>
    <p:cSldViewPr snapToGrid="0">
      <p:cViewPr varScale="1">
        <p:scale>
          <a:sx n="40" d="100"/>
          <a:sy n="4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0038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vi-VN" dirty="0"/>
              <a:t>:</a:t>
            </a:r>
            <a:endParaRPr lang="en-US" dirty="0"/>
          </a:p>
          <a:p>
            <a:pPr marL="457200" marR="0" lvl="0" indent="-45720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?</a:t>
            </a:r>
          </a:p>
          <a:p>
            <a:pPr marL="457200" marR="0" lvl="0" indent="-45720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đàn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?</a:t>
            </a:r>
          </a:p>
          <a:p>
            <a:pPr marL="457200" marR="0" lvl="0" indent="-45720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042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85719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20235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285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41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54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545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hỏi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HQC </a:t>
            </a:r>
            <a:r>
              <a:rPr lang="en-US" altLang="en-US" dirty="0" err="1"/>
              <a:t>quán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HQC phi </a:t>
            </a:r>
            <a:r>
              <a:rPr lang="en-US" altLang="en-US" dirty="0" err="1"/>
              <a:t>quán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endParaRPr lang="en-US" altLang="en-U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81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hỏi</a:t>
            </a:r>
            <a:endParaRPr lang="en-US" altLang="en-US" dirty="0"/>
          </a:p>
          <a:p>
            <a:r>
              <a:rPr lang="en-US" altLang="en-US" dirty="0"/>
              <a:t>-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bay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bay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quỹ</a:t>
            </a:r>
            <a:r>
              <a:rPr lang="en-US" altLang="en-US" dirty="0"/>
              <a:t> </a:t>
            </a:r>
            <a:r>
              <a:rPr lang="en-US" altLang="en-US" dirty="0" err="1"/>
              <a:t>đạo</a:t>
            </a:r>
            <a:r>
              <a:rPr lang="en-US" altLang="en-US" dirty="0"/>
              <a:t> </a:t>
            </a:r>
            <a:r>
              <a:rPr lang="en-US" altLang="en-US" dirty="0" err="1"/>
              <a:t>tròn</a:t>
            </a:r>
            <a:r>
              <a:rPr lang="en-US" altLang="en-US" dirty="0"/>
              <a:t>?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17C6B-671D-47A5-A6EC-AE1ABDCD91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0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:</a:t>
            </a:r>
          </a:p>
          <a:p>
            <a:pPr marL="342900" marR="0" lvl="0" indent="-34290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: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</a:t>
            </a:r>
            <a:r>
              <a:rPr lang="en-US" b="1" dirty="0" err="1"/>
              <a:t>Động</a:t>
            </a:r>
            <a:r>
              <a:rPr lang="en-US" b="1" dirty="0"/>
              <a:t> l</a:t>
            </a:r>
            <a:r>
              <a:rPr lang="vi-VN" b="1" dirty="0"/>
              <a:t>ư</a:t>
            </a:r>
            <a:r>
              <a:rPr lang="en-US" b="1" dirty="0" err="1"/>
              <a:t>ợng</a:t>
            </a:r>
            <a:r>
              <a:rPr lang="en-US" b="1" dirty="0"/>
              <a:t> </a:t>
            </a:r>
            <a:r>
              <a:rPr lang="en-US" dirty="0" err="1"/>
              <a:t>đặc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endParaRPr lang="en-US" dirty="0"/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: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342900" marR="0" lvl="0" indent="-34290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9757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0857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1AD28-3025-492E-A228-BD75346B11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merican Typewriter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8517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F9BF7C-F26F-4407-875A-4674DBCDE5F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29BE9-1ED3-450A-A681-F7A2AE154B0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1AD28-3025-492E-A228-BD75346B11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38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1AD28-3025-492E-A228-BD75346B11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merican Typewriter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07677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1AD28-3025-492E-A228-BD75346B11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merican Typewriter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09581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762000" y="121285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762000" y="12192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Date"/>
          <p:cNvSpPr txBox="1">
            <a:spLocks noGrp="1"/>
          </p:cNvSpPr>
          <p:nvPr>
            <p:ph type="body" sz="quarter" idx="13"/>
          </p:nvPr>
        </p:nvSpPr>
        <p:spPr>
          <a:xfrm>
            <a:off x="692667" y="12417226"/>
            <a:ext cx="22974301" cy="508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673100" y="8305800"/>
            <a:ext cx="23050500" cy="295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1252200"/>
            <a:ext cx="230505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>
            <a:spLocks noGrp="1"/>
          </p:cNvSpPr>
          <p:nvPr>
            <p:ph type="pic" idx="13"/>
          </p:nvPr>
        </p:nvSpPr>
        <p:spPr>
          <a:xfrm>
            <a:off x="0" y="-1828800"/>
            <a:ext cx="24384000" cy="174159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7E729-C6CC-4512-A7F2-DA1193D419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58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762000" y="121285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ne"/>
          <p:cNvSpPr/>
          <p:nvPr/>
        </p:nvSpPr>
        <p:spPr>
          <a:xfrm>
            <a:off x="762000" y="12192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3"/>
          </p:nvPr>
        </p:nvSpPr>
        <p:spPr>
          <a:xfrm>
            <a:off x="692667" y="12417226"/>
            <a:ext cx="22974301" cy="508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28" name="108352003_2880x2057.jpeg"/>
          <p:cNvSpPr>
            <a:spLocks noGrp="1"/>
          </p:cNvSpPr>
          <p:nvPr>
            <p:ph type="pic" idx="14"/>
          </p:nvPr>
        </p:nvSpPr>
        <p:spPr>
          <a:xfrm>
            <a:off x="698500" y="-698500"/>
            <a:ext cx="23012400" cy="16436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73100" y="9715500"/>
            <a:ext cx="23050500" cy="1549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1252200"/>
            <a:ext cx="230505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762000" y="68453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762000" y="6908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695700"/>
            <a:ext cx="23050500" cy="295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673100" y="7416800"/>
            <a:ext cx="10909300" cy="63500"/>
            <a:chOff x="0" y="0"/>
            <a:chExt cx="10909299" cy="63500"/>
          </a:xfrm>
        </p:grpSpPr>
        <p:sp>
          <p:nvSpPr>
            <p:cNvPr id="48" name="Line"/>
            <p:cNvSpPr/>
            <p:nvPr/>
          </p:nvSpPr>
          <p:spPr>
            <a:xfrm>
              <a:off x="0" y="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Line"/>
            <p:cNvSpPr/>
            <p:nvPr/>
          </p:nvSpPr>
          <p:spPr>
            <a:xfrm>
              <a:off x="0" y="6350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1" name="108177208_1914x1620.jpeg"/>
          <p:cNvSpPr>
            <a:spLocks noGrp="1"/>
          </p:cNvSpPr>
          <p:nvPr>
            <p:ph type="pic" idx="13"/>
          </p:nvPr>
        </p:nvSpPr>
        <p:spPr>
          <a:xfrm>
            <a:off x="10883900" y="0"/>
            <a:ext cx="162052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673100" y="2717800"/>
            <a:ext cx="109093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607300"/>
            <a:ext cx="10909300" cy="473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"/>
          <p:cNvSpPr/>
          <p:nvPr/>
        </p:nvSpPr>
        <p:spPr>
          <a:xfrm>
            <a:off x="762000" y="36068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762000" y="36830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" name="117356722_2160x1620.jpeg"/>
          <p:cNvSpPr>
            <a:spLocks noGrp="1"/>
          </p:cNvSpPr>
          <p:nvPr>
            <p:ph type="pic" idx="13"/>
          </p:nvPr>
        </p:nvSpPr>
        <p:spPr>
          <a:xfrm>
            <a:off x="91567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10909300" cy="2870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5300"/>
              </a:spcBef>
              <a:defRPr sz="4200"/>
            </a:lvl1pPr>
            <a:lvl2pPr marL="1143000" indent="-571500">
              <a:spcBef>
                <a:spcPts val="5300"/>
              </a:spcBef>
              <a:defRPr sz="4200"/>
            </a:lvl2pPr>
            <a:lvl3pPr marL="1714500" indent="-571500">
              <a:spcBef>
                <a:spcPts val="5300"/>
              </a:spcBef>
              <a:defRPr sz="4200"/>
            </a:lvl3pPr>
            <a:lvl4pPr marL="2286000" indent="-571500">
              <a:spcBef>
                <a:spcPts val="5300"/>
              </a:spcBef>
              <a:defRPr sz="4200"/>
            </a:lvl4pPr>
            <a:lvl5pPr marL="2857500" indent="-571500">
              <a:spcBef>
                <a:spcPts val="53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622300"/>
            <a:ext cx="23050500" cy="1247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337300"/>
            <a:ext cx="7797800" cy="66000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15582900" y="952500"/>
            <a:ext cx="7772400" cy="5549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idx="15"/>
          </p:nvPr>
        </p:nvSpPr>
        <p:spPr>
          <a:xfrm>
            <a:off x="444500" y="952500"/>
            <a:ext cx="16357600" cy="1226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83300"/>
            <a:ext cx="196215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ClrTx/>
              <a:buSzTx/>
              <a:buFontTx/>
              <a:buNone/>
              <a:defRPr sz="4200"/>
            </a:lvl1pPr>
          </a:lstStyle>
          <a:p>
            <a:r>
              <a:t>“Type a quote here.” </a:t>
            </a:r>
          </a:p>
        </p:txBody>
      </p:sp>
      <p:sp>
        <p:nvSpPr>
          <p:cNvPr id="109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2387600" y="8953500"/>
            <a:ext cx="196215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>
                <a:solidFill>
                  <a:srgbClr val="5C86B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2000" y="3606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762000" y="3683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23050500" cy="287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4191000"/>
            <a:ext cx="230505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28299" y="12979399"/>
            <a:ext cx="393701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736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473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2209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946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36830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4419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5156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5892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6629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3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310.png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2.wmf"/><Relationship Id="rId17" Type="http://schemas.openxmlformats.org/officeDocument/2006/relationships/image" Target="../media/image300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29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28.png"/><Relationship Id="rId10" Type="http://schemas.openxmlformats.org/officeDocument/2006/relationships/image" Target="../media/image61.wmf"/><Relationship Id="rId19" Type="http://schemas.openxmlformats.org/officeDocument/2006/relationships/image" Target="../media/image320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6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11" Type="http://schemas.openxmlformats.org/officeDocument/2006/relationships/image" Target="../media/image320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310.png"/><Relationship Id="rId4" Type="http://schemas.openxmlformats.org/officeDocument/2006/relationships/image" Target="../media/image4.png"/><Relationship Id="rId9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80.png"/><Relationship Id="rId5" Type="http://schemas.openxmlformats.org/officeDocument/2006/relationships/image" Target="../media/image165.png"/><Relationship Id="rId10" Type="http://schemas.openxmlformats.org/officeDocument/2006/relationships/image" Target="../media/image72.png"/><Relationship Id="rId4" Type="http://schemas.openxmlformats.org/officeDocument/2006/relationships/image" Target="../media/image164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.png"/><Relationship Id="rId12" Type="http://schemas.openxmlformats.org/officeDocument/2006/relationships/image" Target="../media/image4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11" Type="http://schemas.openxmlformats.org/officeDocument/2006/relationships/image" Target="../media/image1620.png"/><Relationship Id="rId6" Type="http://schemas.openxmlformats.org/officeDocument/2006/relationships/image" Target="../media/image72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40.png"/><Relationship Id="rId4" Type="http://schemas.openxmlformats.org/officeDocument/2006/relationships/image" Target="../media/image16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4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oleObject" Target="../embeddings/oleObject47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0.png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openxmlformats.org/officeDocument/2006/relationships/image" Target="../media/image71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7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5.bin"/><Relationship Id="rId26" Type="http://schemas.openxmlformats.org/officeDocument/2006/relationships/oleObject" Target="../embeddings/oleObject21.bin"/><Relationship Id="rId39" Type="http://schemas.openxmlformats.org/officeDocument/2006/relationships/oleObject" Target="../embeddings/oleObject25.bin"/><Relationship Id="rId21" Type="http://schemas.openxmlformats.org/officeDocument/2006/relationships/image" Target="../media/image26.wmf"/><Relationship Id="rId34" Type="http://schemas.openxmlformats.org/officeDocument/2006/relationships/image" Target="../media/image1010.png"/><Relationship Id="rId42" Type="http://schemas.openxmlformats.org/officeDocument/2006/relationships/image" Target="../media/image29.wmf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29" Type="http://schemas.openxmlformats.org/officeDocument/2006/relationships/oleObject" Target="../embeddings/oleObject23.bin"/><Relationship Id="rId41" Type="http://schemas.openxmlformats.org/officeDocument/2006/relationships/oleObject" Target="../embeddings/oleObject2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19.bin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28.wmf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oleObject" Target="../embeddings/oleObject18.bin"/><Relationship Id="rId28" Type="http://schemas.openxmlformats.org/officeDocument/2006/relationships/oleObject" Target="../embeddings/oleObject22.bin"/><Relationship Id="rId36" Type="http://schemas.openxmlformats.org/officeDocument/2006/relationships/image" Target="../media/image103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5.wmf"/><Relationship Id="rId31" Type="http://schemas.openxmlformats.org/officeDocument/2006/relationships/image" Target="../media/image101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27.wmf"/><Relationship Id="rId30" Type="http://schemas.openxmlformats.org/officeDocument/2006/relationships/oleObject" Target="../embeddings/oleObject24.bin"/><Relationship Id="rId35" Type="http://schemas.openxmlformats.org/officeDocument/2006/relationships/image" Target="../media/image1020.png"/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4.wmf"/><Relationship Id="rId25" Type="http://schemas.openxmlformats.org/officeDocument/2006/relationships/oleObject" Target="../embeddings/oleObject20.bin"/><Relationship Id="rId33" Type="http://schemas.openxmlformats.org/officeDocument/2006/relationships/image" Target="../media/image102.png"/><Relationship Id="rId38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14.png"/><Relationship Id="rId18" Type="http://schemas.openxmlformats.org/officeDocument/2006/relationships/image" Target="../media/image4.png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28.bin"/><Relationship Id="rId7" Type="http://schemas.openxmlformats.org/officeDocument/2006/relationships/image" Target="../media/image33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17.png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png"/><Relationship Id="rId11" Type="http://schemas.openxmlformats.org/officeDocument/2006/relationships/image" Target="../media/image112.png"/><Relationship Id="rId24" Type="http://schemas.openxmlformats.org/officeDocument/2006/relationships/image" Target="../media/image120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119.png"/><Relationship Id="rId10" Type="http://schemas.openxmlformats.org/officeDocument/2006/relationships/image" Target="../media/image111.png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6.png"/><Relationship Id="rId22" Type="http://schemas.openxmlformats.org/officeDocument/2006/relationships/image" Target="../media/image2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38.png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29.bin"/><Relationship Id="rId7" Type="http://schemas.openxmlformats.org/officeDocument/2006/relationships/image" Target="../media/image41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37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33.png"/><Relationship Id="rId20" Type="http://schemas.openxmlformats.org/officeDocument/2006/relationships/image" Target="../media/image4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24" Type="http://schemas.openxmlformats.org/officeDocument/2006/relationships/image" Target="../media/image29.wmf"/><Relationship Id="rId5" Type="http://schemas.openxmlformats.org/officeDocument/2006/relationships/image" Target="../media/image39.png"/><Relationship Id="rId15" Type="http://schemas.openxmlformats.org/officeDocument/2006/relationships/image" Target="../media/image132.png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44.png"/><Relationship Id="rId19" Type="http://schemas.openxmlformats.org/officeDocument/2006/relationships/image" Target="../media/image13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31.png"/><Relationship Id="rId22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7.wmf"/><Relationship Id="rId18" Type="http://schemas.openxmlformats.org/officeDocument/2006/relationships/image" Target="../media/image15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50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9.wmf"/><Relationship Id="rId25" Type="http://schemas.openxmlformats.org/officeDocument/2006/relationships/image" Target="../media/image52.wmf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6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49.png"/><Relationship Id="rId24" Type="http://schemas.openxmlformats.org/officeDocument/2006/relationships/oleObject" Target="../embeddings/oleObject38.bin"/><Relationship Id="rId5" Type="http://schemas.openxmlformats.org/officeDocument/2006/relationships/image" Target="../media/image147.png"/><Relationship Id="rId15" Type="http://schemas.openxmlformats.org/officeDocument/2006/relationships/image" Target="../media/image48.wmf"/><Relationship Id="rId23" Type="http://schemas.openxmlformats.org/officeDocument/2006/relationships/image" Target="../media/image51.wmf"/><Relationship Id="rId10" Type="http://schemas.openxmlformats.org/officeDocument/2006/relationships/image" Target="../media/image148.png"/><Relationship Id="rId19" Type="http://schemas.openxmlformats.org/officeDocument/2006/relationships/image" Target="../media/image151.png"/><Relationship Id="rId4" Type="http://schemas.openxmlformats.org/officeDocument/2006/relationships/image" Target="../media/image4.png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34.bin"/><Relationship Id="rId22" Type="http://schemas.openxmlformats.org/officeDocument/2006/relationships/oleObject" Target="../embeddings/oleObject3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ate"/>
          <p:cNvSpPr txBox="1">
            <a:spLocks noGrp="1"/>
          </p:cNvSpPr>
          <p:nvPr>
            <p:ph type="body" idx="13"/>
          </p:nvPr>
        </p:nvSpPr>
        <p:spPr>
          <a:xfrm>
            <a:off x="692667" y="12435264"/>
            <a:ext cx="22974301" cy="4719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Email: lengocminh19@gmail.com</a:t>
            </a:r>
            <a:endParaRPr dirty="0"/>
          </a:p>
        </p:txBody>
      </p:sp>
      <p:sp>
        <p:nvSpPr>
          <p:cNvPr id="135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vi-VN" dirty="0">
                <a:latin typeface="Cambria" panose="02040503050406030204" pitchFamily="18" charset="0"/>
              </a:rPr>
              <a:t>VẬT LÝ ĐẠI CƯƠNG 1</a:t>
            </a:r>
            <a:endParaRPr dirty="0">
              <a:latin typeface="Cambria" panose="02040503050406030204" pitchFamily="18" charset="0"/>
            </a:endParaRPr>
          </a:p>
        </p:txBody>
      </p:sp>
      <p:sp>
        <p:nvSpPr>
          <p:cNvPr id="136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TS. LÊ NGỌC MINH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ĐỘNG LỰC HỌC VẬT RẮN">
            <a:extLst>
              <a:ext uri="{FF2B5EF4-FFF2-40B4-BE49-F238E27FC236}">
                <a16:creationId xmlns:a16="http://schemas.microsoft.com/office/drawing/2014/main" id="{6F564AF6-37A4-4A91-A05C-0AF2BE7D552A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2539F10-FAA9-41CC-A267-5C7E8599C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4" y="1469638"/>
            <a:ext cx="23602950" cy="2308324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825500" rtl="0" eaLnBrk="1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2-24.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khối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lượng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10g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chuyển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với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vận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tốc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</a:t>
            </a:r>
            <a:r>
              <a:rPr kumimoji="0" lang="en-US" sz="3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= 220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m/s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đập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xuyên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sâu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đoạn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.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Biết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thời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gian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chuyển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trong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gốc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bằng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= 4.10</a:t>
            </a:r>
            <a:r>
              <a:rPr kumimoji="0" lang="en-US" sz="3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-4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s.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Xác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định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lực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cản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trung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bình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xuyên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.</a:t>
            </a:r>
            <a:endParaRPr kumimoji="0" lang="vi-VN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American Typewriter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A17770-23F4-45D1-BA57-189C413F08FA}"/>
              </a:ext>
            </a:extLst>
          </p:cNvPr>
          <p:cNvGrpSpPr/>
          <p:nvPr/>
        </p:nvGrpSpPr>
        <p:grpSpPr>
          <a:xfrm>
            <a:off x="390524" y="4401156"/>
            <a:ext cx="8238245" cy="7706142"/>
            <a:chOff x="113499" y="1782220"/>
            <a:chExt cx="9311642" cy="14041966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id="{EEB7E69B-7418-49FF-B65E-3AFF899A49D9}"/>
                </a:ext>
              </a:extLst>
            </p:cNvPr>
            <p:cNvSpPr/>
            <p:nvPr/>
          </p:nvSpPr>
          <p:spPr>
            <a:xfrm>
              <a:off x="113499" y="1782220"/>
              <a:ext cx="9311642" cy="14041966"/>
            </a:xfrm>
            <a:prstGeom prst="roundRect">
              <a:avLst>
                <a:gd name="adj" fmla="val 14519"/>
              </a:avLst>
            </a:prstGeom>
            <a:blipFill>
              <a:blip r:embed="rId3"/>
            </a:blip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2" name="Động năng quay">
              <a:extLst>
                <a:ext uri="{FF2B5EF4-FFF2-40B4-BE49-F238E27FC236}">
                  <a16:creationId xmlns:a16="http://schemas.microsoft.com/office/drawing/2014/main" id="{AE045EA4-7EE5-475E-A389-ADF14B469E97}"/>
                </a:ext>
              </a:extLst>
            </p:cNvPr>
            <p:cNvSpPr txBox="1"/>
            <p:nvPr/>
          </p:nvSpPr>
          <p:spPr>
            <a:xfrm>
              <a:off x="1194607" y="1940673"/>
              <a:ext cx="7318105" cy="2205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Kết hợp động học và động lực học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9EBDBA-014A-4215-9B50-73BCA1996E6B}"/>
                  </a:ext>
                </a:extLst>
              </p:cNvPr>
              <p:cNvSpPr/>
              <p:nvPr/>
            </p:nvSpPr>
            <p:spPr>
              <a:xfrm>
                <a:off x="921152" y="6597184"/>
                <a:ext cx="6084683" cy="2615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1" algn="l">
                  <a:lnSpc>
                    <a:spcPct val="115000"/>
                  </a:lnSpc>
                </a:pP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sz="36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sz="3600" baseline="-250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a.t</a:t>
                </a:r>
                <a:endParaRPr lang="vi-VN" sz="3600" dirty="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3600" dirty="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𝑎𝑠</m:t>
                      </m:r>
                    </m:oMath>
                  </m:oMathPara>
                </a14:m>
                <a:endParaRPr lang="vi-VN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9EBDBA-014A-4215-9B50-73BCA1996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52" y="6597184"/>
                <a:ext cx="6084683" cy="2615268"/>
              </a:xfrm>
              <a:prstGeom prst="rect">
                <a:avLst/>
              </a:prstGeom>
              <a:blipFill>
                <a:blip r:embed="rId5"/>
                <a:stretch>
                  <a:fillRect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A60DE8-5BB1-4D49-A1CA-33414FE9FE7D}"/>
                  </a:ext>
                </a:extLst>
              </p:cNvPr>
              <p:cNvSpPr/>
              <p:nvPr/>
            </p:nvSpPr>
            <p:spPr>
              <a:xfrm>
                <a:off x="2498645" y="10509139"/>
                <a:ext cx="2333844" cy="817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vi-VN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vi-VN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A60DE8-5BB1-4D49-A1CA-33414FE9F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45" y="10509139"/>
                <a:ext cx="2333844" cy="817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Động năng quay">
            <a:extLst>
              <a:ext uri="{FF2B5EF4-FFF2-40B4-BE49-F238E27FC236}">
                <a16:creationId xmlns:a16="http://schemas.microsoft.com/office/drawing/2014/main" id="{3F43EB8F-FE15-4632-813A-6F91A1390362}"/>
              </a:ext>
            </a:extLst>
          </p:cNvPr>
          <p:cNvSpPr txBox="1"/>
          <p:nvPr/>
        </p:nvSpPr>
        <p:spPr>
          <a:xfrm>
            <a:off x="105468" y="5877853"/>
            <a:ext cx="77160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Các phương trình động học</a:t>
            </a:r>
            <a:endParaRPr kumimoji="0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Động năng quay">
            <a:extLst>
              <a:ext uri="{FF2B5EF4-FFF2-40B4-BE49-F238E27FC236}">
                <a16:creationId xmlns:a16="http://schemas.microsoft.com/office/drawing/2014/main" id="{292973FA-BEDC-43B7-921E-1441FBDFD1E3}"/>
              </a:ext>
            </a:extLst>
          </p:cNvPr>
          <p:cNvSpPr txBox="1"/>
          <p:nvPr/>
        </p:nvSpPr>
        <p:spPr>
          <a:xfrm>
            <a:off x="328723" y="9586795"/>
            <a:ext cx="77160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Phương trình động lực học</a:t>
            </a:r>
            <a:endParaRPr kumimoji="0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5E90E0-97D6-4FC7-B0B0-BEA61B24D69F}"/>
              </a:ext>
            </a:extLst>
          </p:cNvPr>
          <p:cNvGrpSpPr/>
          <p:nvPr/>
        </p:nvGrpSpPr>
        <p:grpSpPr>
          <a:xfrm>
            <a:off x="12700367" y="4094391"/>
            <a:ext cx="5584538" cy="8319671"/>
            <a:chOff x="9160931" y="1267124"/>
            <a:chExt cx="3031069" cy="45155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950EA48-9C45-486F-AA44-BF08DF223BAC}"/>
                </a:ext>
              </a:extLst>
            </p:cNvPr>
            <p:cNvGrpSpPr/>
            <p:nvPr/>
          </p:nvGrpSpPr>
          <p:grpSpPr>
            <a:xfrm>
              <a:off x="9160932" y="1267124"/>
              <a:ext cx="3031068" cy="2161859"/>
              <a:chOff x="9160932" y="1267124"/>
              <a:chExt cx="3031068" cy="216185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A65EC2D-A282-48A8-AD7A-8C3CB12672D9}"/>
                  </a:ext>
                </a:extLst>
              </p:cNvPr>
              <p:cNvGrpSpPr/>
              <p:nvPr/>
            </p:nvGrpSpPr>
            <p:grpSpPr>
              <a:xfrm>
                <a:off x="9160932" y="1673752"/>
                <a:ext cx="3031068" cy="1755231"/>
                <a:chOff x="9160932" y="1673752"/>
                <a:chExt cx="3031068" cy="1755231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19DBD14-2C9D-450C-A0E4-A3184976BA4E}"/>
                    </a:ext>
                  </a:extLst>
                </p:cNvPr>
                <p:cNvCxnSpPr/>
                <p:nvPr/>
              </p:nvCxnSpPr>
              <p:spPr>
                <a:xfrm>
                  <a:off x="9160932" y="2511952"/>
                  <a:ext cx="277706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7C9FA45-D478-4008-AC01-3F8160A67C34}"/>
                    </a:ext>
                  </a:extLst>
                </p:cNvPr>
                <p:cNvSpPr/>
                <p:nvPr/>
              </p:nvSpPr>
              <p:spPr>
                <a:xfrm>
                  <a:off x="9397999" y="2410355"/>
                  <a:ext cx="211667" cy="2201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3EDC1797-2707-4D84-8BD2-E4C09A0EDD1C}"/>
                    </a:ext>
                  </a:extLst>
                </p:cNvPr>
                <p:cNvCxnSpPr>
                  <a:stCxn id="46" idx="6"/>
                </p:cNvCxnSpPr>
                <p:nvPr/>
              </p:nvCxnSpPr>
              <p:spPr>
                <a:xfrm>
                  <a:off x="9609666" y="2520420"/>
                  <a:ext cx="491066" cy="1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B935005-A34C-42B1-96BF-E42B50F788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34852" y="2184154"/>
                      <a:ext cx="28302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93BC83E5-A615-4B5C-97EA-198CB86A6E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34852" y="2184154"/>
                      <a:ext cx="28302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1739" t="-45652" r="-67391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9C7F916-624B-4A13-9633-22677DFB3580}"/>
                    </a:ext>
                  </a:extLst>
                </p:cNvPr>
                <p:cNvSpPr/>
                <p:nvPr/>
              </p:nvSpPr>
              <p:spPr>
                <a:xfrm>
                  <a:off x="10325098" y="1673752"/>
                  <a:ext cx="1866902" cy="1755231"/>
                </a:xfrm>
                <a:prstGeom prst="rect">
                  <a:avLst/>
                </a:prstGeom>
                <a:blipFill>
                  <a:blip r:embed="rId8"/>
                  <a:tile tx="0" ty="0" sx="100000" sy="100000" flip="none" algn="tl"/>
                </a:blip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83480B-E2A0-47F3-9344-AF3BDBEC86FF}"/>
                  </a:ext>
                </a:extLst>
              </p:cNvPr>
              <p:cNvSpPr txBox="1"/>
              <p:nvPr/>
            </p:nvSpPr>
            <p:spPr>
              <a:xfrm>
                <a:off x="9548778" y="1267124"/>
                <a:ext cx="2055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</a:t>
                </a:r>
                <a:r>
                  <a:rPr lang="vi-V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ớc</a:t>
                </a:r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</a:t>
                </a:r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chạm</a:t>
                </a:r>
                <a:endPara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F1FE0A7-CD77-47BE-9EC3-0CD83F94DE4F}"/>
                </a:ext>
              </a:extLst>
            </p:cNvPr>
            <p:cNvCxnSpPr/>
            <p:nvPr/>
          </p:nvCxnSpPr>
          <p:spPr>
            <a:xfrm>
              <a:off x="11027830" y="4865685"/>
              <a:ext cx="491066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CE0923-671A-45EA-BDA6-36C488594825}"/>
                </a:ext>
              </a:extLst>
            </p:cNvPr>
            <p:cNvSpPr/>
            <p:nvPr/>
          </p:nvSpPr>
          <p:spPr>
            <a:xfrm>
              <a:off x="10325097" y="4027485"/>
              <a:ext cx="1866902" cy="1755231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CFEB3F-ACDF-425E-8AD4-29D1B346AF85}"/>
                </a:ext>
              </a:extLst>
            </p:cNvPr>
            <p:cNvSpPr txBox="1"/>
            <p:nvPr/>
          </p:nvSpPr>
          <p:spPr>
            <a:xfrm>
              <a:off x="9548777" y="3620857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chạm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168659-44A4-4619-814D-F9D0A9266735}"/>
                </a:ext>
              </a:extLst>
            </p:cNvPr>
            <p:cNvSpPr/>
            <p:nvPr/>
          </p:nvSpPr>
          <p:spPr>
            <a:xfrm>
              <a:off x="10325097" y="4757448"/>
              <a:ext cx="596900" cy="216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6767CB-BF17-45A2-8E41-616BE7E4886F}"/>
                </a:ext>
              </a:extLst>
            </p:cNvPr>
            <p:cNvCxnSpPr>
              <a:cxnSpLocks/>
            </p:cNvCxnSpPr>
            <p:nvPr/>
          </p:nvCxnSpPr>
          <p:spPr>
            <a:xfrm>
              <a:off x="9160931" y="4865685"/>
              <a:ext cx="277706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2C294D-4464-475A-A1AC-8169D1C088BB}"/>
                </a:ext>
              </a:extLst>
            </p:cNvPr>
            <p:cNvSpPr/>
            <p:nvPr/>
          </p:nvSpPr>
          <p:spPr>
            <a:xfrm>
              <a:off x="10816163" y="4755620"/>
              <a:ext cx="211667" cy="2201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8D1DBF-F685-4E5A-B73B-AE4BADE5B573}"/>
                </a:ext>
              </a:extLst>
            </p:cNvPr>
            <p:cNvCxnSpPr/>
            <p:nvPr/>
          </p:nvCxnSpPr>
          <p:spPr>
            <a:xfrm>
              <a:off x="10325097" y="5130799"/>
              <a:ext cx="63076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7C363E-9835-4DD2-B587-60361A27565F}"/>
                </a:ext>
              </a:extLst>
            </p:cNvPr>
            <p:cNvSpPr txBox="1"/>
            <p:nvPr/>
          </p:nvSpPr>
          <p:spPr>
            <a:xfrm>
              <a:off x="10373971" y="5096444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 =?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510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ĐỘNG LỰC HỌC VẬT RẮN">
            <a:extLst>
              <a:ext uri="{FF2B5EF4-FFF2-40B4-BE49-F238E27FC236}">
                <a16:creationId xmlns:a16="http://schemas.microsoft.com/office/drawing/2014/main" id="{6F564AF6-37A4-4A91-A05C-0AF2BE7D552A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2539F10-FAA9-41CC-A267-5C7E8599C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4" y="1469638"/>
            <a:ext cx="23602950" cy="2308324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825500" rtl="0" eaLnBrk="1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2-24.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khối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lượng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10g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chuyển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với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vận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tốc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</a:t>
            </a:r>
            <a:r>
              <a:rPr kumimoji="0" lang="en-US" sz="3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= 220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m/s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đập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xuyên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sâu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một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đoạn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.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Biết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thời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gian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chuyển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trong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gốc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bằng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= 4.10</a:t>
            </a:r>
            <a:r>
              <a:rPr kumimoji="0" lang="en-US" sz="3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-4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s.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Xác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định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lực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cản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trung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bình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tấm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gỗ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và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độ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xuyên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l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của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viên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đạn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sym typeface="American Typewriter"/>
              </a:rPr>
              <a:t>.</a:t>
            </a:r>
            <a:endParaRPr kumimoji="0" lang="vi-VN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American Typewri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F32497-062D-4B96-901E-2DE5960F440D}"/>
                  </a:ext>
                </a:extLst>
              </p:cNvPr>
              <p:cNvSpPr/>
              <p:nvPr/>
            </p:nvSpPr>
            <p:spPr>
              <a:xfrm>
                <a:off x="9022080" y="4014765"/>
                <a:ext cx="15361920" cy="7801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- Gia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tốc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a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của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viên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đạn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được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tính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theo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công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thức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sau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:</a:t>
                </a:r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0" marR="0" lvl="0" indent="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𝑎</m:t>
                      </m:r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=</m:t>
                      </m:r>
                      <m:f>
                        <m:fPr>
                          <m:ctrlPr>
                            <a:rPr kumimoji="0" lang="vi-VN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𝑣</m:t>
                          </m:r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vi-VN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𝑡</m:t>
                          </m:r>
                        </m:den>
                      </m:f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=−</m:t>
                      </m:r>
                      <m:f>
                        <m:fPr>
                          <m:ctrlPr>
                            <a:rPr kumimoji="0" lang="vi-VN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vi-VN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0" marR="0" lvl="0" indent="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-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Lực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cản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trung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bình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của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tấm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gỗ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lên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viên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đạn</a:t>
                </a:r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228600" marR="0" lvl="0" indent="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vi-VN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𝐶</m:t>
                          </m:r>
                        </m:sub>
                      </m:sSub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=</m:t>
                      </m:r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𝑚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vi-VN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𝑎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=</m:t>
                      </m:r>
                      <m:f>
                        <m:fPr>
                          <m:ctrlPr>
                            <a:rPr kumimoji="0" lang="vi-VN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𝑚</m:t>
                          </m:r>
                          <m:sSub>
                            <m:sSubPr>
                              <m:ctrlPr>
                                <a:rPr kumimoji="0" lang="vi-VN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  <a:sym typeface="American Typewriter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0" lang="en-US" sz="3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American Typewriter"/>
                            </a:rPr>
                            <m:t>𝑡</m:t>
                          </m:r>
                        </m:den>
                      </m:f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=5000 </m:t>
                      </m:r>
                      <m:r>
                        <a:rPr kumimoji="0" lang="en-US" sz="3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merican Typewriter"/>
                        </a:rPr>
                        <m:t>𝑁</m:t>
                      </m:r>
                    </m:oMath>
                  </m:oMathPara>
                </a14:m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342900" marR="0" lvl="0" indent="-34290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Times New Roman" panose="02020603050405020304" pitchFamily="18" charset="0"/>
                  <a:buChar char="-"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Độ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xuyên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sâu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của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viên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đạn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:</a:t>
                </a:r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228600" marR="0" lvl="0" indent="0" algn="ctr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l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merican Typewriter"/>
                      </a:rPr>
                      <m:t>=</m:t>
                    </m:r>
                    <m:f>
                      <m:fPr>
                        <m:ctrlPr>
                          <a:rPr kumimoji="0" lang="vi-VN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</m:ctrlPr>
                      </m:fPr>
                      <m:num>
                        <m:r>
                          <a:rPr kumimoji="0" lang="en-US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  <m:t>−</m:t>
                        </m:r>
                        <m:sSubSup>
                          <m:sSubSupPr>
                            <m:ctrlPr>
                              <a:rPr kumimoji="0" lang="vi-VN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</m:ctrlPr>
                          </m:sSubSupPr>
                          <m:e>
                            <m:r>
                              <a:rPr kumimoji="0" lang="en-US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kumimoji="0" lang="en-US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  <m:t>2</m:t>
                        </m:r>
                        <m:r>
                          <a:rPr kumimoji="0" lang="en-US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  <m:t>𝑎</m:t>
                        </m:r>
                      </m:den>
                    </m:f>
                    <m:r>
                      <a:rPr kumimoji="0" lang="en-US" sz="4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merican Typewriter"/>
                      </a:rPr>
                      <m:t>=</m:t>
                    </m:r>
                    <m:f>
                      <m:fPr>
                        <m:ctrlPr>
                          <a:rPr kumimoji="0" lang="vi-VN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vi-VN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  <a:sym typeface="American Typewriter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  <m:t>𝑡</m:t>
                        </m:r>
                      </m:num>
                      <m:den>
                        <m:r>
                          <a:rPr kumimoji="0" lang="en-US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merican Typewriter"/>
                          </a:rPr>
                          <m:t>2</m:t>
                        </m:r>
                      </m:den>
                    </m:f>
                    <m:r>
                      <a:rPr kumimoji="0" lang="en-US" sz="4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merican Typewriter"/>
                      </a:rPr>
                      <m:t>=4 </m:t>
                    </m:r>
                    <m:r>
                      <a:rPr kumimoji="0" lang="en-US" sz="4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merican Typewriter"/>
                      </a:rPr>
                      <m:t>𝑐𝑚</m:t>
                    </m:r>
                  </m:oMath>
                </a14:m>
                <a:endParaRPr kumimoji="0" lang="vi-V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  <a:p>
                <a:pPr marL="0" marR="0" lvl="0" indent="0" algn="just" defTabSz="8255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erican Typewriter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 </a:t>
                </a:r>
                <a:endParaRPr kumimoji="0" lang="vi-VN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32486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F32497-062D-4B96-901E-2DE5960F4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080" y="4014765"/>
                <a:ext cx="15361920" cy="7801816"/>
              </a:xfrm>
              <a:prstGeom prst="rect">
                <a:avLst/>
              </a:prstGeom>
              <a:blipFill>
                <a:blip r:embed="rId4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4A17770-23F4-45D1-BA57-189C413F08FA}"/>
              </a:ext>
            </a:extLst>
          </p:cNvPr>
          <p:cNvGrpSpPr/>
          <p:nvPr/>
        </p:nvGrpSpPr>
        <p:grpSpPr>
          <a:xfrm>
            <a:off x="390524" y="4401156"/>
            <a:ext cx="8238245" cy="7706142"/>
            <a:chOff x="113499" y="1782220"/>
            <a:chExt cx="9311642" cy="14041966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id="{EEB7E69B-7418-49FF-B65E-3AFF899A49D9}"/>
                </a:ext>
              </a:extLst>
            </p:cNvPr>
            <p:cNvSpPr/>
            <p:nvPr/>
          </p:nvSpPr>
          <p:spPr>
            <a:xfrm>
              <a:off x="113499" y="1782220"/>
              <a:ext cx="9311642" cy="14041966"/>
            </a:xfrm>
            <a:prstGeom prst="roundRect">
              <a:avLst>
                <a:gd name="adj" fmla="val 14519"/>
              </a:avLst>
            </a:prstGeom>
            <a:blipFill>
              <a:blip r:embed="rId3"/>
            </a:blip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2" name="Động năng quay">
              <a:extLst>
                <a:ext uri="{FF2B5EF4-FFF2-40B4-BE49-F238E27FC236}">
                  <a16:creationId xmlns:a16="http://schemas.microsoft.com/office/drawing/2014/main" id="{AE045EA4-7EE5-475E-A389-ADF14B469E97}"/>
                </a:ext>
              </a:extLst>
            </p:cNvPr>
            <p:cNvSpPr txBox="1"/>
            <p:nvPr/>
          </p:nvSpPr>
          <p:spPr>
            <a:xfrm>
              <a:off x="1194607" y="1940673"/>
              <a:ext cx="7318105" cy="2205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Kết hợp động học và động lực học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9EBDBA-014A-4215-9B50-73BCA1996E6B}"/>
                  </a:ext>
                </a:extLst>
              </p:cNvPr>
              <p:cNvSpPr/>
              <p:nvPr/>
            </p:nvSpPr>
            <p:spPr>
              <a:xfrm>
                <a:off x="921152" y="6597184"/>
                <a:ext cx="6084683" cy="2615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1" algn="l">
                  <a:lnSpc>
                    <a:spcPct val="115000"/>
                  </a:lnSpc>
                </a:pP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sz="36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sz="3600" baseline="-250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3600" i="1" dirty="0">
                    <a:solidFill>
                      <a:srgbClr val="FFFFFF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a.t</a:t>
                </a:r>
                <a:endParaRPr lang="vi-VN" sz="3600" dirty="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3600" dirty="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vi-VN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𝑎𝑠</m:t>
                      </m:r>
                    </m:oMath>
                  </m:oMathPara>
                </a14:m>
                <a:endParaRPr lang="vi-VN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9EBDBA-014A-4215-9B50-73BCA1996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52" y="6597184"/>
                <a:ext cx="6084683" cy="2615268"/>
              </a:xfrm>
              <a:prstGeom prst="rect">
                <a:avLst/>
              </a:prstGeom>
              <a:blipFill>
                <a:blip r:embed="rId5"/>
                <a:stretch>
                  <a:fillRect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A60DE8-5BB1-4D49-A1CA-33414FE9FE7D}"/>
                  </a:ext>
                </a:extLst>
              </p:cNvPr>
              <p:cNvSpPr/>
              <p:nvPr/>
            </p:nvSpPr>
            <p:spPr>
              <a:xfrm>
                <a:off x="2498645" y="10509139"/>
                <a:ext cx="2333844" cy="817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vi-VN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vi-VN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A60DE8-5BB1-4D49-A1CA-33414FE9F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45" y="10509139"/>
                <a:ext cx="2333844" cy="817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Động năng quay">
            <a:extLst>
              <a:ext uri="{FF2B5EF4-FFF2-40B4-BE49-F238E27FC236}">
                <a16:creationId xmlns:a16="http://schemas.microsoft.com/office/drawing/2014/main" id="{3F43EB8F-FE15-4632-813A-6F91A1390362}"/>
              </a:ext>
            </a:extLst>
          </p:cNvPr>
          <p:cNvSpPr txBox="1"/>
          <p:nvPr/>
        </p:nvSpPr>
        <p:spPr>
          <a:xfrm>
            <a:off x="105468" y="5877853"/>
            <a:ext cx="77160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Các phương trình động học</a:t>
            </a:r>
            <a:endParaRPr kumimoji="0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Động năng quay">
            <a:extLst>
              <a:ext uri="{FF2B5EF4-FFF2-40B4-BE49-F238E27FC236}">
                <a16:creationId xmlns:a16="http://schemas.microsoft.com/office/drawing/2014/main" id="{292973FA-BEDC-43B7-921E-1441FBDFD1E3}"/>
              </a:ext>
            </a:extLst>
          </p:cNvPr>
          <p:cNvSpPr txBox="1"/>
          <p:nvPr/>
        </p:nvSpPr>
        <p:spPr>
          <a:xfrm>
            <a:off x="328723" y="9586795"/>
            <a:ext cx="77160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Phương trình động lực học</a:t>
            </a:r>
            <a:endParaRPr kumimoji="0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0147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9EAEC-AC5A-D045-B018-8170376F5400}"/>
              </a:ext>
            </a:extLst>
          </p:cNvPr>
          <p:cNvSpPr txBox="1"/>
          <p:nvPr/>
        </p:nvSpPr>
        <p:spPr>
          <a:xfrm>
            <a:off x="205273" y="1852955"/>
            <a:ext cx="23817925" cy="2041585"/>
          </a:xfrm>
          <a:prstGeom prst="rect">
            <a:avLst/>
          </a:prstGeom>
          <a:noFill/>
          <a:ln w="12700" cap="flat">
            <a:solidFill>
              <a:srgbClr val="9F494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b="1" dirty="0"/>
              <a:t>2</a:t>
            </a:r>
            <a:r>
              <a:rPr lang="vi-VN" b="1" dirty="0"/>
              <a:t>-</a:t>
            </a:r>
            <a:r>
              <a:rPr lang="en-US" b="1" dirty="0"/>
              <a:t>25</a:t>
            </a:r>
            <a:r>
              <a:rPr lang="vi-VN" b="1" dirty="0"/>
              <a:t>: </a:t>
            </a:r>
            <a:r>
              <a:rPr lang="vi-VN" dirty="0"/>
              <a:t>M</a:t>
            </a:r>
            <a:r>
              <a:rPr lang="en-US" dirty="0" err="1"/>
              <a:t>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vi-VN" dirty="0"/>
              <a:t> m =  4,56.10</a:t>
            </a:r>
            <a:r>
              <a:rPr lang="vi-VN" baseline="30000" dirty="0"/>
              <a:t>-23</a:t>
            </a:r>
            <a:r>
              <a:rPr lang="en-US" baseline="30000" dirty="0"/>
              <a:t> </a:t>
            </a:r>
            <a:r>
              <a:rPr lang="vi-VN" dirty="0"/>
              <a:t>g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vi-VN" dirty="0"/>
              <a:t>v = 60m/s va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đàn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l-GR" dirty="0"/>
              <a:t>α = 60</a:t>
            </a:r>
            <a:r>
              <a:rPr lang="en-US" baseline="30000" dirty="0"/>
              <a:t>o</a:t>
            </a:r>
            <a:r>
              <a:rPr lang="el-GR" dirty="0"/>
              <a:t>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vi-VN" dirty="0"/>
              <a:t>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2EBED1-9BA3-4CB6-A15D-5019855439CA}"/>
              </a:ext>
            </a:extLst>
          </p:cNvPr>
          <p:cNvGrpSpPr/>
          <p:nvPr/>
        </p:nvGrpSpPr>
        <p:grpSpPr>
          <a:xfrm>
            <a:off x="2739569" y="5282257"/>
            <a:ext cx="2875418" cy="6106373"/>
            <a:chOff x="2739569" y="5872807"/>
            <a:chExt cx="2875418" cy="610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A45E6D-D614-4D5B-9029-03D59A7B862F}"/>
                </a:ext>
              </a:extLst>
            </p:cNvPr>
            <p:cNvCxnSpPr/>
            <p:nvPr/>
          </p:nvCxnSpPr>
          <p:spPr>
            <a:xfrm>
              <a:off x="2743200" y="5990251"/>
              <a:ext cx="0" cy="5784980"/>
            </a:xfrm>
            <a:prstGeom prst="line">
              <a:avLst/>
            </a:prstGeom>
            <a:noFill/>
            <a:ln w="762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31832A-AF52-4E6A-8C7C-A9AC5491E7D4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3810000" y="6009301"/>
              <a:ext cx="0" cy="28679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8282A5-D4F4-4496-8BCF-EA8D64BDF74D}"/>
                </a:ext>
              </a:extLst>
            </p:cNvPr>
            <p:cNvSpPr/>
            <p:nvPr/>
          </p:nvSpPr>
          <p:spPr>
            <a:xfrm>
              <a:off x="2739569" y="8620951"/>
              <a:ext cx="488399" cy="48839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E6827A-9479-44D8-975B-9CC6E9F45463}"/>
                </a:ext>
              </a:extLst>
            </p:cNvPr>
            <p:cNvCxnSpPr>
              <a:stCxn id="13" idx="6"/>
            </p:cNvCxnSpPr>
            <p:nvPr/>
          </p:nvCxnSpPr>
          <p:spPr>
            <a:xfrm flipV="1">
              <a:off x="3227968" y="8865150"/>
              <a:ext cx="1572632" cy="1"/>
            </a:xfrm>
            <a:prstGeom prst="straightConnector1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38F063-45CA-490B-9904-75314D2B864A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flipH="1">
              <a:off x="2983768" y="9109350"/>
              <a:ext cx="1" cy="1558650"/>
            </a:xfrm>
            <a:prstGeom prst="straightConnector1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0896D9-2452-4BD0-9360-DC2C558B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093000" y="9045120"/>
              <a:ext cx="1434000" cy="236256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29526AC-D15B-4E2F-8CF6-F9AED3FDAF46}"/>
                </a:ext>
              </a:extLst>
            </p:cNvPr>
            <p:cNvSpPr/>
            <p:nvPr/>
          </p:nvSpPr>
          <p:spPr>
            <a:xfrm>
              <a:off x="3151767" y="8305800"/>
              <a:ext cx="459027" cy="1021616"/>
            </a:xfrm>
            <a:prstGeom prst="arc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C72C0BD-324A-4F0A-96A4-222BA7D6FC6B}"/>
                </a:ext>
              </a:extLst>
            </p:cNvPr>
            <p:cNvSpPr/>
            <p:nvPr/>
          </p:nvSpPr>
          <p:spPr>
            <a:xfrm>
              <a:off x="3573006" y="8034687"/>
              <a:ext cx="50847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α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E23A09-DE90-4F55-A274-25EA0E0AA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7" y="5872807"/>
              <a:ext cx="923925" cy="6572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75C7D6-4F31-4ACE-861B-94B62E876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7" y="11407680"/>
              <a:ext cx="952500" cy="571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F72201B-05C2-433B-80B3-0179D0D8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2432" y="10685039"/>
              <a:ext cx="352425" cy="685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5468DE-3D13-498C-B74A-15579FFF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4227" y="9045120"/>
              <a:ext cx="447675" cy="58102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38BC89-DE38-48D7-B774-52E96150945B}"/>
              </a:ext>
            </a:extLst>
          </p:cNvPr>
          <p:cNvGrpSpPr/>
          <p:nvPr/>
        </p:nvGrpSpPr>
        <p:grpSpPr>
          <a:xfrm>
            <a:off x="8077200" y="4514660"/>
            <a:ext cx="15506700" cy="5058247"/>
            <a:chOff x="8077200" y="4514660"/>
            <a:chExt cx="15506700" cy="505824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E3D0FB-1AD0-488D-A674-DCA969CDCB03}"/>
                </a:ext>
              </a:extLst>
            </p:cNvPr>
            <p:cNvSpPr/>
            <p:nvPr/>
          </p:nvSpPr>
          <p:spPr>
            <a:xfrm>
              <a:off x="8077200" y="4514660"/>
              <a:ext cx="15506700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/>
                <a:t>Bài </a:t>
              </a:r>
              <a:r>
                <a:rPr lang="en-US" b="1" dirty="0" err="1"/>
                <a:t>giải</a:t>
              </a:r>
              <a:r>
                <a:rPr lang="en-US" b="1" dirty="0"/>
                <a:t>:</a:t>
              </a:r>
              <a:r>
                <a:rPr lang="en-US" dirty="0"/>
                <a:t>  </a:t>
              </a:r>
            </a:p>
            <a:p>
              <a:pPr algn="just"/>
              <a:r>
                <a:rPr lang="en-US" dirty="0"/>
                <a:t>  </a:t>
              </a:r>
              <a:r>
                <a:rPr lang="en-US" dirty="0" err="1"/>
                <a:t>Sử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định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II </a:t>
              </a:r>
              <a:r>
                <a:rPr lang="en-US" dirty="0" err="1"/>
                <a:t>về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l</a:t>
              </a:r>
              <a:r>
                <a:rPr lang="vi-VN" dirty="0"/>
                <a:t>ư</a:t>
              </a:r>
              <a:r>
                <a:rPr lang="en-US" dirty="0" err="1"/>
                <a:t>ợng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chất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 ta đ</a:t>
              </a:r>
              <a:r>
                <a:rPr lang="vi-VN" dirty="0"/>
                <a:t>ư</a:t>
              </a:r>
              <a:r>
                <a:rPr lang="en-US" dirty="0" err="1"/>
                <a:t>ợc</a:t>
              </a:r>
              <a:r>
                <a:rPr lang="en-US" dirty="0"/>
                <a:t> </a:t>
              </a:r>
              <a:r>
                <a:rPr lang="en-US" dirty="0" err="1"/>
                <a:t>xung</a:t>
              </a:r>
              <a:r>
                <a:rPr lang="en-US" dirty="0"/>
                <a:t> </a:t>
              </a:r>
              <a:r>
                <a:rPr lang="en-US" dirty="0" err="1"/>
                <a:t>lực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phân</a:t>
              </a:r>
              <a:r>
                <a:rPr lang="en-US" dirty="0"/>
                <a:t> </a:t>
              </a:r>
              <a:r>
                <a:rPr lang="en-US" dirty="0" err="1"/>
                <a:t>tử</a:t>
              </a:r>
              <a:r>
                <a:rPr lang="en-US" dirty="0"/>
                <a:t> </a:t>
              </a:r>
              <a:r>
                <a:rPr lang="en-US" dirty="0" err="1"/>
                <a:t>va</a:t>
              </a:r>
              <a:r>
                <a:rPr lang="en-US" dirty="0"/>
                <a:t> </a:t>
              </a:r>
              <a:r>
                <a:rPr lang="en-US" dirty="0" err="1"/>
                <a:t>chạm</a:t>
              </a:r>
              <a:r>
                <a:rPr lang="en-US" dirty="0"/>
                <a:t> </a:t>
              </a:r>
              <a:r>
                <a:rPr lang="en-US" dirty="0" err="1"/>
                <a:t>lên</a:t>
              </a:r>
              <a:r>
                <a:rPr lang="en-US" dirty="0"/>
                <a:t>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bình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:</a:t>
              </a:r>
            </a:p>
            <a:p>
              <a:pPr algn="just"/>
              <a:endParaRPr lang="en-US" dirty="0"/>
            </a:p>
          </p:txBody>
        </p:sp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2D62ACDE-BDFE-4658-82E6-803CF9492F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463280"/>
                </p:ext>
              </p:extLst>
            </p:nvPr>
          </p:nvGraphicFramePr>
          <p:xfrm>
            <a:off x="10188575" y="7610743"/>
            <a:ext cx="12018255" cy="1962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5" name="Equation" r:id="rId9" imgW="3111480" imgH="507960" progId="Equation.DSMT4">
                    <p:embed/>
                  </p:oleObj>
                </mc:Choice>
                <mc:Fallback>
                  <p:oleObj name="Equation" r:id="rId9" imgW="3111480" imgH="507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188575" y="7610743"/>
                          <a:ext cx="12018255" cy="19621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99296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9EAEC-AC5A-D045-B018-8170376F5400}"/>
              </a:ext>
            </a:extLst>
          </p:cNvPr>
          <p:cNvSpPr txBox="1"/>
          <p:nvPr/>
        </p:nvSpPr>
        <p:spPr>
          <a:xfrm>
            <a:off x="205273" y="1529791"/>
            <a:ext cx="23817925" cy="2687915"/>
          </a:xfrm>
          <a:prstGeom prst="rect">
            <a:avLst/>
          </a:prstGeom>
          <a:noFill/>
          <a:ln w="12700" cap="flat">
            <a:solidFill>
              <a:srgbClr val="9F494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b="1" dirty="0"/>
              <a:t>2</a:t>
            </a:r>
            <a:r>
              <a:rPr lang="vi-VN" b="1" dirty="0"/>
              <a:t>-</a:t>
            </a:r>
            <a:r>
              <a:rPr lang="en-US" b="1" dirty="0"/>
              <a:t>28</a:t>
            </a:r>
            <a:r>
              <a:rPr lang="vi-VN" b="1" dirty="0"/>
              <a:t>: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m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ném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</a:t>
            </a:r>
            <a:r>
              <a:rPr lang="en-US" baseline="-25000" dirty="0" err="1"/>
              <a:t>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vi-VN" dirty="0"/>
              <a:t>.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O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?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05BE20-AE22-4829-A2FB-7A25DE581C9E}"/>
              </a:ext>
            </a:extLst>
          </p:cNvPr>
          <p:cNvGrpSpPr/>
          <p:nvPr/>
        </p:nvGrpSpPr>
        <p:grpSpPr>
          <a:xfrm>
            <a:off x="8833609" y="4571624"/>
            <a:ext cx="15605125" cy="8234226"/>
            <a:chOff x="8833609" y="4571624"/>
            <a:chExt cx="15605125" cy="823422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64CA38-0C1D-4FF5-A3CA-DE22C6397028}"/>
                </a:ext>
              </a:extLst>
            </p:cNvPr>
            <p:cNvGrpSpPr/>
            <p:nvPr/>
          </p:nvGrpSpPr>
          <p:grpSpPr>
            <a:xfrm>
              <a:off x="8833609" y="4571624"/>
              <a:ext cx="15605125" cy="8234226"/>
              <a:chOff x="8833609" y="4571624"/>
              <a:chExt cx="15605125" cy="823422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E3D0FB-1AD0-488D-A674-DCA969CDCB03}"/>
                  </a:ext>
                </a:extLst>
              </p:cNvPr>
              <p:cNvSpPr/>
              <p:nvPr/>
            </p:nvSpPr>
            <p:spPr>
              <a:xfrm>
                <a:off x="9065500" y="4571624"/>
                <a:ext cx="15139034" cy="655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/>
                  <a:t>Bài </a:t>
                </a:r>
                <a:r>
                  <a:rPr lang="en-US" b="1" dirty="0" err="1"/>
                  <a:t>giải</a:t>
                </a:r>
                <a:r>
                  <a:rPr lang="en-US" b="1" dirty="0"/>
                  <a:t>:</a:t>
                </a:r>
                <a:r>
                  <a:rPr lang="en-US" dirty="0"/>
                  <a:t>  </a:t>
                </a:r>
              </a:p>
              <a:p>
                <a:pPr algn="just"/>
                <a:r>
                  <a:rPr lang="en-US" dirty="0"/>
                  <a:t>- </a:t>
                </a:r>
                <a:r>
                  <a:rPr lang="en-US" dirty="0" err="1"/>
                  <a:t>Thời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vận</a:t>
                </a:r>
                <a:r>
                  <a:rPr lang="en-US" dirty="0"/>
                  <a:t> </a:t>
                </a:r>
                <a:r>
                  <a:rPr lang="en-US" dirty="0" err="1"/>
                  <a:t>tốc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động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chất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nằm</a:t>
                </a:r>
                <a:r>
                  <a:rPr lang="en-US" dirty="0"/>
                  <a:t> </a:t>
                </a:r>
                <a:r>
                  <a:rPr lang="en-US" dirty="0" err="1"/>
                  <a:t>ngang</a:t>
                </a:r>
                <a:r>
                  <a:rPr lang="en-US" dirty="0"/>
                  <a:t> → </a:t>
                </a:r>
                <a:r>
                  <a:rPr lang="en-US" dirty="0" err="1"/>
                  <a:t>chất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→ </a:t>
                </a:r>
                <a:r>
                  <a:rPr lang="en-US" dirty="0" err="1"/>
                  <a:t>Momen</a:t>
                </a:r>
                <a:r>
                  <a:rPr lang="en-US" dirty="0"/>
                  <a:t> </a:t>
                </a:r>
                <a:r>
                  <a:rPr lang="en-US" dirty="0" err="1"/>
                  <a:t>động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chất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: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marL="571500" indent="-571500" algn="just">
                  <a:buFontTx/>
                  <a:buChar char="-"/>
                </a:pP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  <p:graphicFrame>
            <p:nvGraphicFramePr>
              <p:cNvPr id="70" name="Object 69">
                <a:extLst>
                  <a:ext uri="{FF2B5EF4-FFF2-40B4-BE49-F238E27FC236}">
                    <a16:creationId xmlns:a16="http://schemas.microsoft.com/office/drawing/2014/main" id="{F0232FD8-630B-49A8-B679-80A33674E7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48059"/>
                  </p:ext>
                </p:extLst>
              </p:nvPr>
            </p:nvGraphicFramePr>
            <p:xfrm>
              <a:off x="13187590" y="6441064"/>
              <a:ext cx="4452702" cy="942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4" name="Equation" r:id="rId5" imgW="1079280" imgH="228600" progId="Equation.DSMT4">
                      <p:embed/>
                    </p:oleObj>
                  </mc:Choice>
                  <mc:Fallback>
                    <p:oleObj name="Equation" r:id="rId5" imgW="10792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3187590" y="6441064"/>
                            <a:ext cx="4452702" cy="942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" name="Object 70">
                <a:extLst>
                  <a:ext uri="{FF2B5EF4-FFF2-40B4-BE49-F238E27FC236}">
                    <a16:creationId xmlns:a16="http://schemas.microsoft.com/office/drawing/2014/main" id="{80E6AC2B-0519-4F38-BD94-D3007FE6F6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8841041"/>
                  </p:ext>
                </p:extLst>
              </p:nvPr>
            </p:nvGraphicFramePr>
            <p:xfrm>
              <a:off x="8833609" y="7896165"/>
              <a:ext cx="15605125" cy="989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5" name="Equation" r:id="rId7" imgW="4203360" imgH="266400" progId="Equation.DSMT4">
                      <p:embed/>
                    </p:oleObj>
                  </mc:Choice>
                  <mc:Fallback>
                    <p:oleObj name="Equation" r:id="rId7" imgW="4203360" imgH="2664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833609" y="7896165"/>
                            <a:ext cx="15605125" cy="9890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" name="Object 74">
                <a:extLst>
                  <a:ext uri="{FF2B5EF4-FFF2-40B4-BE49-F238E27FC236}">
                    <a16:creationId xmlns:a16="http://schemas.microsoft.com/office/drawing/2014/main" id="{AADEC9F1-F9A5-4828-9CCD-98984F19F8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618104"/>
                  </p:ext>
                </p:extLst>
              </p:nvPr>
            </p:nvGraphicFramePr>
            <p:xfrm>
              <a:off x="9928429" y="11127265"/>
              <a:ext cx="9112319" cy="1678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6" name="Equation" r:id="rId9" imgW="2412720" imgH="444240" progId="Equation.DSMT4">
                      <p:embed/>
                    </p:oleObj>
                  </mc:Choice>
                  <mc:Fallback>
                    <p:oleObj name="Equation" r:id="rId9" imgW="2412720" imgH="4442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928429" y="11127265"/>
                            <a:ext cx="9112319" cy="167858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" name="Object 75">
                <a:extLst>
                  <a:ext uri="{FF2B5EF4-FFF2-40B4-BE49-F238E27FC236}">
                    <a16:creationId xmlns:a16="http://schemas.microsoft.com/office/drawing/2014/main" id="{B5E2FE35-146F-4076-9F12-87072E511D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2433136"/>
                  </p:ext>
                </p:extLst>
              </p:nvPr>
            </p:nvGraphicFramePr>
            <p:xfrm>
              <a:off x="9814129" y="9770871"/>
              <a:ext cx="7764632" cy="9579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7" name="Equation" r:id="rId11" imgW="1955520" imgH="241200" progId="Equation.DSMT4">
                      <p:embed/>
                    </p:oleObj>
                  </mc:Choice>
                  <mc:Fallback>
                    <p:oleObj name="Equation" r:id="rId11" imgW="195552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814129" y="9770871"/>
                            <a:ext cx="7764632" cy="95797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7" name="Object 76">
              <a:extLst>
                <a:ext uri="{FF2B5EF4-FFF2-40B4-BE49-F238E27FC236}">
                  <a16:creationId xmlns:a16="http://schemas.microsoft.com/office/drawing/2014/main" id="{EF9F03EE-3E06-496C-BF8D-9EC75F4B82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7703523"/>
                </p:ext>
              </p:extLst>
            </p:nvPr>
          </p:nvGraphicFramePr>
          <p:xfrm>
            <a:off x="17644612" y="9453479"/>
            <a:ext cx="3523372" cy="1592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8" name="Equation" r:id="rId13" imgW="927000" imgH="419040" progId="Equation.DSMT4">
                    <p:embed/>
                  </p:oleObj>
                </mc:Choice>
                <mc:Fallback>
                  <p:oleObj name="Equation" r:id="rId13" imgW="9270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644612" y="9453479"/>
                          <a:ext cx="3523372" cy="15927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C9EC311-4A5C-498A-A373-0245B109256B}"/>
              </a:ext>
            </a:extLst>
          </p:cNvPr>
          <p:cNvGrpSpPr/>
          <p:nvPr/>
        </p:nvGrpSpPr>
        <p:grpSpPr>
          <a:xfrm>
            <a:off x="122315" y="5202018"/>
            <a:ext cx="8965531" cy="8157565"/>
            <a:chOff x="122315" y="5202018"/>
            <a:chExt cx="8965531" cy="815756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AE5497F-403D-4B1F-ABF0-8A4CC18BA77C}"/>
                </a:ext>
              </a:extLst>
            </p:cNvPr>
            <p:cNvGrpSpPr/>
            <p:nvPr/>
          </p:nvGrpSpPr>
          <p:grpSpPr>
            <a:xfrm>
              <a:off x="122315" y="5202018"/>
              <a:ext cx="8965531" cy="8157565"/>
              <a:chOff x="8015" y="5487768"/>
              <a:chExt cx="8965531" cy="8157565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93C697E-ED8E-46B3-B0D5-C5B43FE4D9DD}"/>
                  </a:ext>
                </a:extLst>
              </p:cNvPr>
              <p:cNvGrpSpPr/>
              <p:nvPr/>
            </p:nvGrpSpPr>
            <p:grpSpPr>
              <a:xfrm>
                <a:off x="1020149" y="5710334"/>
                <a:ext cx="7772695" cy="7934999"/>
                <a:chOff x="1020149" y="5710334"/>
                <a:chExt cx="7772695" cy="7934999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7F19D8B3-4DEF-49DF-92B8-81BDF8241607}"/>
                    </a:ext>
                  </a:extLst>
                </p:cNvPr>
                <p:cNvSpPr/>
                <p:nvPr/>
              </p:nvSpPr>
              <p:spPr>
                <a:xfrm>
                  <a:off x="1040944" y="7343246"/>
                  <a:ext cx="6497074" cy="6302087"/>
                </a:xfrm>
                <a:prstGeom prst="arc">
                  <a:avLst>
                    <a:gd name="adj1" fmla="val 10869558"/>
                    <a:gd name="adj2" fmla="val 21518642"/>
                  </a:avLst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10E93C-E0F6-417C-88EF-56ABD0BF62CD}"/>
                    </a:ext>
                  </a:extLst>
                </p:cNvPr>
                <p:cNvCxnSpPr/>
                <p:nvPr/>
              </p:nvCxnSpPr>
              <p:spPr>
                <a:xfrm flipV="1">
                  <a:off x="1020149" y="5710334"/>
                  <a:ext cx="20795" cy="4802616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D8415EA-BEDE-4AF2-BCBD-07ED7A667535}"/>
                    </a:ext>
                  </a:extLst>
                </p:cNvPr>
                <p:cNvCxnSpPr/>
                <p:nvPr/>
              </p:nvCxnSpPr>
              <p:spPr>
                <a:xfrm flipV="1">
                  <a:off x="1022283" y="10480431"/>
                  <a:ext cx="7770561" cy="13858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43815C1-AE57-4342-8DD5-3E32F0A9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2990" y="7875969"/>
                  <a:ext cx="538475" cy="258991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D8E44C-68C2-4CA0-938A-569818A6CEA5}"/>
                    </a:ext>
                  </a:extLst>
                </p:cNvPr>
                <p:cNvCxnSpPr/>
                <p:nvPr/>
              </p:nvCxnSpPr>
              <p:spPr>
                <a:xfrm>
                  <a:off x="1561465" y="8111642"/>
                  <a:ext cx="0" cy="2375718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F1B944B-687D-4A9C-A0BB-58B5566B8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2283" y="7894630"/>
                  <a:ext cx="520521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1816968B-8023-4BDF-9080-7BD492203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0237" y="10494289"/>
                  <a:ext cx="520521" cy="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81D39B8C-F758-4B8D-91A9-493934346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2283" y="7931953"/>
                  <a:ext cx="17954" cy="258099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DE3653F-61A7-4272-BA95-C53A6F5E0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8487" y="7343246"/>
                  <a:ext cx="0" cy="313238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C1A69C61-7B06-4692-A5C6-AB157E44E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9827" y="7324050"/>
                  <a:ext cx="1950379" cy="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B242CC-6DA6-4336-95F6-98AF0B9AA9DA}"/>
                  </a:ext>
                </a:extLst>
              </p:cNvPr>
              <p:cNvSpPr/>
              <p:nvPr/>
            </p:nvSpPr>
            <p:spPr>
              <a:xfrm>
                <a:off x="8465073" y="10465887"/>
                <a:ext cx="50847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E581F-1C0D-4DDE-8A76-893C46365073}"/>
                  </a:ext>
                </a:extLst>
              </p:cNvPr>
              <p:cNvSpPr/>
              <p:nvPr/>
            </p:nvSpPr>
            <p:spPr>
              <a:xfrm>
                <a:off x="678919" y="10455041"/>
                <a:ext cx="50847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F5DB8CA-E7A0-4219-8B01-769C29428FF4}"/>
                  </a:ext>
                </a:extLst>
              </p:cNvPr>
              <p:cNvSpPr/>
              <p:nvPr/>
            </p:nvSpPr>
            <p:spPr>
              <a:xfrm>
                <a:off x="518289" y="5487768"/>
                <a:ext cx="50847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247AA170-EDBE-4C21-822A-AB6256A670D6}"/>
                      </a:ext>
                    </a:extLst>
                  </p:cNvPr>
                  <p:cNvSpPr/>
                  <p:nvPr/>
                </p:nvSpPr>
                <p:spPr>
                  <a:xfrm>
                    <a:off x="1615259" y="7193289"/>
                    <a:ext cx="708592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</a:t>
                    </a:r>
                  </a:p>
                </p:txBody>
              </p:sp>
            </mc:Choice>
            <mc:Fallback xmlns="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247AA170-EDBE-4C21-822A-AB6256A670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5259" y="7193289"/>
                    <a:ext cx="708592" cy="7237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6379" b="-38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E60B597-BD48-4CC1-AFA6-AA2BBE129438}"/>
                      </a:ext>
                    </a:extLst>
                  </p:cNvPr>
                  <p:cNvSpPr/>
                  <p:nvPr/>
                </p:nvSpPr>
                <p:spPr>
                  <a:xfrm>
                    <a:off x="1435232" y="10469917"/>
                    <a:ext cx="923394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ox</a:t>
                    </a: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E60B597-BD48-4CC1-AFA6-AA2BBE1294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5232" y="10469917"/>
                    <a:ext cx="923394" cy="7237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2500" b="-398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51AD0D4B-585F-4337-B9EE-DBA993B76268}"/>
                      </a:ext>
                    </a:extLst>
                  </p:cNvPr>
                  <p:cNvSpPr/>
                  <p:nvPr/>
                </p:nvSpPr>
                <p:spPr>
                  <a:xfrm>
                    <a:off x="8015" y="7555183"/>
                    <a:ext cx="923394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oy</a:t>
                    </a:r>
                  </a:p>
                </p:txBody>
              </p:sp>
            </mc:Choice>
            <mc:Fallback xmlns="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51AD0D4B-585F-4337-B9EE-DBA993B762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5" y="7555183"/>
                    <a:ext cx="923394" cy="72378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2500" b="-38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D320FF8-71B0-45FE-9881-26895925C1BE}"/>
                      </a:ext>
                    </a:extLst>
                  </p:cNvPr>
                  <p:cNvSpPr/>
                  <p:nvPr/>
                </p:nvSpPr>
                <p:spPr>
                  <a:xfrm>
                    <a:off x="5892325" y="6581067"/>
                    <a:ext cx="708591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baseline="-250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D320FF8-71B0-45FE-9881-26895925C1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25" y="6581067"/>
                    <a:ext cx="708591" cy="7237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1A35F9E-F50C-4B6B-B530-18368EF85B3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155951" y="7057497"/>
              <a:ext cx="3098176" cy="3085318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D0BA54C-1175-4A89-9EC2-18AB8D1789CC}"/>
                    </a:ext>
                  </a:extLst>
                </p:cNvPr>
                <p:cNvSpPr/>
                <p:nvPr/>
              </p:nvSpPr>
              <p:spPr>
                <a:xfrm>
                  <a:off x="2468157" y="7718910"/>
                  <a:ext cx="667811" cy="723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D0BA54C-1175-4A89-9EC2-18AB8D178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157" y="7718910"/>
                  <a:ext cx="667811" cy="7237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B231DE2-E6A6-45D8-8E6D-31AA8B9A5725}"/>
                </a:ext>
              </a:extLst>
            </p:cNvPr>
            <p:cNvSpPr/>
            <p:nvPr/>
          </p:nvSpPr>
          <p:spPr>
            <a:xfrm>
              <a:off x="1709187" y="9212818"/>
              <a:ext cx="50847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dirty="0"/>
                <a:t>α</a:t>
              </a:r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1E34E09-5FD5-481F-A514-FCDCE9BE85D0}"/>
                </a:ext>
              </a:extLst>
            </p:cNvPr>
            <p:cNvSpPr/>
            <p:nvPr/>
          </p:nvSpPr>
          <p:spPr>
            <a:xfrm>
              <a:off x="1276350" y="9582150"/>
              <a:ext cx="290878" cy="628650"/>
            </a:xfrm>
            <a:custGeom>
              <a:avLst/>
              <a:gdLst>
                <a:gd name="connsiteX0" fmla="*/ 0 w 290878"/>
                <a:gd name="connsiteY0" fmla="*/ 0 h 628650"/>
                <a:gd name="connsiteX1" fmla="*/ 114300 w 290878"/>
                <a:gd name="connsiteY1" fmla="*/ 114300 h 628650"/>
                <a:gd name="connsiteX2" fmla="*/ 152400 w 290878"/>
                <a:gd name="connsiteY2" fmla="*/ 171450 h 628650"/>
                <a:gd name="connsiteX3" fmla="*/ 266700 w 290878"/>
                <a:gd name="connsiteY3" fmla="*/ 304800 h 628650"/>
                <a:gd name="connsiteX4" fmla="*/ 285750 w 290878"/>
                <a:gd name="connsiteY4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78" h="628650">
                  <a:moveTo>
                    <a:pt x="0" y="0"/>
                  </a:moveTo>
                  <a:cubicBezTo>
                    <a:pt x="38100" y="38100"/>
                    <a:pt x="78503" y="74028"/>
                    <a:pt x="114300" y="114300"/>
                  </a:cubicBezTo>
                  <a:cubicBezTo>
                    <a:pt x="129511" y="131412"/>
                    <a:pt x="139092" y="152819"/>
                    <a:pt x="152400" y="171450"/>
                  </a:cubicBezTo>
                  <a:cubicBezTo>
                    <a:pt x="213495" y="256984"/>
                    <a:pt x="197468" y="235568"/>
                    <a:pt x="266700" y="304800"/>
                  </a:cubicBezTo>
                  <a:cubicBezTo>
                    <a:pt x="305771" y="461085"/>
                    <a:pt x="285750" y="354818"/>
                    <a:pt x="285750" y="62865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E154C04-F27D-40DD-9032-DBBC4D4E5B0A}"/>
                </a:ext>
              </a:extLst>
            </p:cNvPr>
            <p:cNvSpPr/>
            <p:nvPr/>
          </p:nvSpPr>
          <p:spPr>
            <a:xfrm>
              <a:off x="4115772" y="10285969"/>
              <a:ext cx="50847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CE328EA-1DAF-446C-B446-FB2F893A5828}"/>
                </a:ext>
              </a:extLst>
            </p:cNvPr>
            <p:cNvSpPr/>
            <p:nvPr/>
          </p:nvSpPr>
          <p:spPr>
            <a:xfrm>
              <a:off x="3892967" y="6261681"/>
              <a:ext cx="50847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E2AB155-938C-4333-890E-A905D4E99579}"/>
                </a:ext>
              </a:extLst>
            </p:cNvPr>
            <p:cNvSpPr/>
            <p:nvPr/>
          </p:nvSpPr>
          <p:spPr>
            <a:xfrm>
              <a:off x="4230334" y="8361517"/>
              <a:ext cx="115288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max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1324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9EAEC-AC5A-D045-B018-8170376F5400}"/>
              </a:ext>
            </a:extLst>
          </p:cNvPr>
          <p:cNvSpPr txBox="1"/>
          <p:nvPr/>
        </p:nvSpPr>
        <p:spPr>
          <a:xfrm>
            <a:off x="205273" y="1529791"/>
            <a:ext cx="23817925" cy="2687915"/>
          </a:xfrm>
          <a:prstGeom prst="rect">
            <a:avLst/>
          </a:prstGeom>
          <a:noFill/>
          <a:ln w="12700" cap="flat">
            <a:solidFill>
              <a:srgbClr val="9F494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b="1" dirty="0"/>
              <a:t>2</a:t>
            </a:r>
            <a:r>
              <a:rPr lang="vi-VN" b="1" dirty="0"/>
              <a:t>-</a:t>
            </a:r>
            <a:r>
              <a:rPr lang="en-US" b="1" dirty="0"/>
              <a:t>28</a:t>
            </a:r>
            <a:r>
              <a:rPr lang="vi-VN" b="1" dirty="0"/>
              <a:t>: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m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ném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</a:t>
            </a:r>
            <a:r>
              <a:rPr lang="en-US" baseline="-25000" dirty="0" err="1"/>
              <a:t>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vi-VN" dirty="0"/>
              <a:t>.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O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?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8B88A-6E24-4FBE-9D51-5E06EBEE3902}"/>
              </a:ext>
            </a:extLst>
          </p:cNvPr>
          <p:cNvGrpSpPr/>
          <p:nvPr/>
        </p:nvGrpSpPr>
        <p:grpSpPr>
          <a:xfrm>
            <a:off x="9065500" y="4571624"/>
            <a:ext cx="15139034" cy="3970318"/>
            <a:chOff x="9065500" y="4571624"/>
            <a:chExt cx="15139034" cy="39703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E3D0FB-1AD0-488D-A674-DCA969CDCB03}"/>
                </a:ext>
              </a:extLst>
            </p:cNvPr>
            <p:cNvSpPr/>
            <p:nvPr/>
          </p:nvSpPr>
          <p:spPr>
            <a:xfrm>
              <a:off x="9065500" y="4571624"/>
              <a:ext cx="15139034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/>
                <a:t>Bài </a:t>
              </a:r>
              <a:r>
                <a:rPr lang="en-US" b="1" dirty="0" err="1"/>
                <a:t>giải</a:t>
              </a:r>
              <a:r>
                <a:rPr lang="en-US" b="1" dirty="0"/>
                <a:t>:</a:t>
              </a:r>
              <a:r>
                <a:rPr lang="en-US" dirty="0"/>
                <a:t>  </a:t>
              </a:r>
            </a:p>
            <a:p>
              <a:pPr algn="just"/>
              <a:r>
                <a:rPr lang="en-US" dirty="0"/>
                <a:t>→ </a:t>
              </a:r>
              <a:r>
                <a:rPr lang="en-US" dirty="0" err="1"/>
                <a:t>Momen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l</a:t>
              </a:r>
              <a:r>
                <a:rPr lang="vi-VN" dirty="0"/>
                <a:t>ư</a:t>
              </a:r>
              <a:r>
                <a:rPr lang="en-US" dirty="0" err="1"/>
                <a:t>ợng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chất</a:t>
              </a:r>
              <a:r>
                <a:rPr lang="en-US" dirty="0"/>
                <a:t> </a:t>
              </a:r>
              <a:r>
                <a:rPr lang="en-US" dirty="0" err="1"/>
                <a:t>điểm</a:t>
              </a:r>
              <a:r>
                <a:rPr lang="en-US" dirty="0"/>
                <a:t>:</a:t>
              </a:r>
            </a:p>
            <a:p>
              <a:pPr algn="just"/>
              <a:endParaRPr lang="en-US" dirty="0"/>
            </a:p>
            <a:p>
              <a:pPr algn="just"/>
              <a:endParaRPr lang="en-US" dirty="0"/>
            </a:p>
            <a:p>
              <a:pPr algn="just"/>
              <a:endParaRPr lang="en-US" dirty="0"/>
            </a:p>
            <a:p>
              <a:pPr algn="just"/>
              <a:endParaRPr lang="en-US" dirty="0"/>
            </a:p>
          </p:txBody>
        </p:sp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37375B12-CC0A-4B94-957B-9BC6B1B5C1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389063"/>
                </p:ext>
              </p:extLst>
            </p:nvPr>
          </p:nvGraphicFramePr>
          <p:xfrm>
            <a:off x="10900136" y="6106200"/>
            <a:ext cx="10617200" cy="168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8" name="Equation" r:id="rId5" imgW="2793960" imgH="444240" progId="Equation.DSMT4">
                    <p:embed/>
                  </p:oleObj>
                </mc:Choice>
                <mc:Fallback>
                  <p:oleObj name="Equation" r:id="rId5" imgW="2793960" imgH="4442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00136" y="6106200"/>
                          <a:ext cx="10617200" cy="168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BA2EA5-9B79-4C9E-89EA-1B8C4A7B12EA}"/>
              </a:ext>
            </a:extLst>
          </p:cNvPr>
          <p:cNvGrpSpPr/>
          <p:nvPr/>
        </p:nvGrpSpPr>
        <p:grpSpPr>
          <a:xfrm>
            <a:off x="122315" y="5202018"/>
            <a:ext cx="8965531" cy="8157565"/>
            <a:chOff x="122315" y="5202018"/>
            <a:chExt cx="8965531" cy="815756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8743CD-89C7-4077-99BD-3178A9C9168A}"/>
                </a:ext>
              </a:extLst>
            </p:cNvPr>
            <p:cNvGrpSpPr/>
            <p:nvPr/>
          </p:nvGrpSpPr>
          <p:grpSpPr>
            <a:xfrm>
              <a:off x="122315" y="5202018"/>
              <a:ext cx="8965531" cy="8157565"/>
              <a:chOff x="8015" y="5487768"/>
              <a:chExt cx="8965531" cy="815756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EE92BE7-BEB8-427B-945E-CFF5811CBB00}"/>
                  </a:ext>
                </a:extLst>
              </p:cNvPr>
              <p:cNvGrpSpPr/>
              <p:nvPr/>
            </p:nvGrpSpPr>
            <p:grpSpPr>
              <a:xfrm>
                <a:off x="1020149" y="5710334"/>
                <a:ext cx="7772695" cy="7934999"/>
                <a:chOff x="1020149" y="5710334"/>
                <a:chExt cx="7772695" cy="7934999"/>
              </a:xfrm>
            </p:grpSpPr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5B70260C-D151-44D7-AB16-B69EB949E7AF}"/>
                    </a:ext>
                  </a:extLst>
                </p:cNvPr>
                <p:cNvSpPr/>
                <p:nvPr/>
              </p:nvSpPr>
              <p:spPr>
                <a:xfrm>
                  <a:off x="1040944" y="7343246"/>
                  <a:ext cx="6497074" cy="6302087"/>
                </a:xfrm>
                <a:prstGeom prst="arc">
                  <a:avLst>
                    <a:gd name="adj1" fmla="val 10869558"/>
                    <a:gd name="adj2" fmla="val 21518642"/>
                  </a:avLst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0AAE7D80-345A-4505-BCF5-1F01C7B39D8A}"/>
                    </a:ext>
                  </a:extLst>
                </p:cNvPr>
                <p:cNvCxnSpPr/>
                <p:nvPr/>
              </p:nvCxnSpPr>
              <p:spPr>
                <a:xfrm flipV="1">
                  <a:off x="1020149" y="5710334"/>
                  <a:ext cx="20795" cy="4802616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B0194C2-5D1F-4AFA-BC9E-62A23781A14E}"/>
                    </a:ext>
                  </a:extLst>
                </p:cNvPr>
                <p:cNvCxnSpPr/>
                <p:nvPr/>
              </p:nvCxnSpPr>
              <p:spPr>
                <a:xfrm flipV="1">
                  <a:off x="1022283" y="10480431"/>
                  <a:ext cx="7770561" cy="13858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08BD67C-0835-463F-9735-AF4641022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2990" y="7875969"/>
                  <a:ext cx="538475" cy="258991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CCB06B4-89C0-4606-AB68-13C9C16A82F8}"/>
                    </a:ext>
                  </a:extLst>
                </p:cNvPr>
                <p:cNvCxnSpPr/>
                <p:nvPr/>
              </p:nvCxnSpPr>
              <p:spPr>
                <a:xfrm>
                  <a:off x="1561465" y="8111642"/>
                  <a:ext cx="0" cy="2375718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BF99ED6-6F5C-4E74-A03A-6C5C46780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2283" y="7894630"/>
                  <a:ext cx="520521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A32C3E2B-6E20-409B-8B1F-1616A77F3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0237" y="10494289"/>
                  <a:ext cx="520521" cy="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85745CDA-D797-4423-A508-374413442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2283" y="7931953"/>
                  <a:ext cx="17954" cy="258099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C519F06-FB04-4C77-8FF7-A4C3C9672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8487" y="7343246"/>
                  <a:ext cx="0" cy="313238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>
                      <a:hueOff val="109193"/>
                      <a:satOff val="-4874"/>
                      <a:lumOff val="12971"/>
                    </a:schemeClr>
                  </a:solidFill>
                  <a:prstDash val="lgDashDot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F70744E-2212-4163-90BE-4527D0BF51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9827" y="7324050"/>
                  <a:ext cx="1950379" cy="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B1335A-3BFC-4A2A-838D-DF5F957C605D}"/>
                  </a:ext>
                </a:extLst>
              </p:cNvPr>
              <p:cNvSpPr/>
              <p:nvPr/>
            </p:nvSpPr>
            <p:spPr>
              <a:xfrm>
                <a:off x="8465073" y="10465887"/>
                <a:ext cx="50847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D643B0-9D1C-47D4-B90C-44618A788929}"/>
                  </a:ext>
                </a:extLst>
              </p:cNvPr>
              <p:cNvSpPr/>
              <p:nvPr/>
            </p:nvSpPr>
            <p:spPr>
              <a:xfrm>
                <a:off x="678919" y="10455041"/>
                <a:ext cx="50847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9395DC8-6DA1-4FE0-97B6-EE5E46434A6F}"/>
                  </a:ext>
                </a:extLst>
              </p:cNvPr>
              <p:cNvSpPr/>
              <p:nvPr/>
            </p:nvSpPr>
            <p:spPr>
              <a:xfrm>
                <a:off x="518289" y="5487768"/>
                <a:ext cx="50847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8EED8E1-FD24-4EE7-8C39-844E22752030}"/>
                      </a:ext>
                    </a:extLst>
                  </p:cNvPr>
                  <p:cNvSpPr/>
                  <p:nvPr/>
                </p:nvSpPr>
                <p:spPr>
                  <a:xfrm>
                    <a:off x="1615259" y="7193289"/>
                    <a:ext cx="708592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</a:t>
                    </a: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8EED8E1-FD24-4EE7-8C39-844E227520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5259" y="7193289"/>
                    <a:ext cx="708592" cy="7237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379" b="-38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3968EDF5-195C-4CE9-AC4D-59EDA46CB290}"/>
                      </a:ext>
                    </a:extLst>
                  </p:cNvPr>
                  <p:cNvSpPr/>
                  <p:nvPr/>
                </p:nvSpPr>
                <p:spPr>
                  <a:xfrm>
                    <a:off x="1435232" y="10469917"/>
                    <a:ext cx="923394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ox</a:t>
                    </a: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3968EDF5-195C-4CE9-AC4D-59EDA46CB2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5232" y="10469917"/>
                    <a:ext cx="923394" cy="7237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500" b="-398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1E58207-675F-4D14-BEAF-41415EC46741}"/>
                      </a:ext>
                    </a:extLst>
                  </p:cNvPr>
                  <p:cNvSpPr/>
                  <p:nvPr/>
                </p:nvSpPr>
                <p:spPr>
                  <a:xfrm>
                    <a:off x="8015" y="7555183"/>
                    <a:ext cx="923394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baseline="-25000" dirty="0"/>
                      <a:t>oy</a:t>
                    </a:r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1E58207-675F-4D14-BEAF-41415EC467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5" y="7555183"/>
                    <a:ext cx="923394" cy="7237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2500" b="-38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796FFBC-CFFD-423E-A659-E3A70AF4BE36}"/>
                      </a:ext>
                    </a:extLst>
                  </p:cNvPr>
                  <p:cNvSpPr/>
                  <p:nvPr/>
                </p:nvSpPr>
                <p:spPr>
                  <a:xfrm>
                    <a:off x="5892325" y="6581067"/>
                    <a:ext cx="708591" cy="723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baseline="-25000" dirty="0"/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796FFBC-CFFD-423E-A659-E3A70AF4B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25" y="6581067"/>
                    <a:ext cx="708591" cy="7237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144ECB-C02A-4778-97C6-A264AC7A0FD1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1155951" y="7057497"/>
              <a:ext cx="3098176" cy="3085318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5A36D82-D27F-49B7-BDF5-45CBB0F8510D}"/>
                    </a:ext>
                  </a:extLst>
                </p:cNvPr>
                <p:cNvSpPr/>
                <p:nvPr/>
              </p:nvSpPr>
              <p:spPr>
                <a:xfrm>
                  <a:off x="2468157" y="7718910"/>
                  <a:ext cx="667811" cy="723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5A36D82-D27F-49B7-BDF5-45CBB0F851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157" y="7718910"/>
                  <a:ext cx="667811" cy="7237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487DCA-8949-436D-85F6-42DAC31B12E8}"/>
                </a:ext>
              </a:extLst>
            </p:cNvPr>
            <p:cNvSpPr/>
            <p:nvPr/>
          </p:nvSpPr>
          <p:spPr>
            <a:xfrm>
              <a:off x="1709187" y="9212818"/>
              <a:ext cx="50847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dirty="0"/>
                <a:t>α</a:t>
              </a:r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65765F-6F4D-4C96-8850-96AB80D300A1}"/>
                </a:ext>
              </a:extLst>
            </p:cNvPr>
            <p:cNvSpPr/>
            <p:nvPr/>
          </p:nvSpPr>
          <p:spPr>
            <a:xfrm>
              <a:off x="1276350" y="9582150"/>
              <a:ext cx="290878" cy="628650"/>
            </a:xfrm>
            <a:custGeom>
              <a:avLst/>
              <a:gdLst>
                <a:gd name="connsiteX0" fmla="*/ 0 w 290878"/>
                <a:gd name="connsiteY0" fmla="*/ 0 h 628650"/>
                <a:gd name="connsiteX1" fmla="*/ 114300 w 290878"/>
                <a:gd name="connsiteY1" fmla="*/ 114300 h 628650"/>
                <a:gd name="connsiteX2" fmla="*/ 152400 w 290878"/>
                <a:gd name="connsiteY2" fmla="*/ 171450 h 628650"/>
                <a:gd name="connsiteX3" fmla="*/ 266700 w 290878"/>
                <a:gd name="connsiteY3" fmla="*/ 304800 h 628650"/>
                <a:gd name="connsiteX4" fmla="*/ 285750 w 290878"/>
                <a:gd name="connsiteY4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78" h="628650">
                  <a:moveTo>
                    <a:pt x="0" y="0"/>
                  </a:moveTo>
                  <a:cubicBezTo>
                    <a:pt x="38100" y="38100"/>
                    <a:pt x="78503" y="74028"/>
                    <a:pt x="114300" y="114300"/>
                  </a:cubicBezTo>
                  <a:cubicBezTo>
                    <a:pt x="129511" y="131412"/>
                    <a:pt x="139092" y="152819"/>
                    <a:pt x="152400" y="171450"/>
                  </a:cubicBezTo>
                  <a:cubicBezTo>
                    <a:pt x="213495" y="256984"/>
                    <a:pt x="197468" y="235568"/>
                    <a:pt x="266700" y="304800"/>
                  </a:cubicBezTo>
                  <a:cubicBezTo>
                    <a:pt x="305771" y="461085"/>
                    <a:pt x="285750" y="354818"/>
                    <a:pt x="285750" y="62865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FA2722-2FE5-47D4-B1CC-A53B548DCB33}"/>
                </a:ext>
              </a:extLst>
            </p:cNvPr>
            <p:cNvSpPr/>
            <p:nvPr/>
          </p:nvSpPr>
          <p:spPr>
            <a:xfrm>
              <a:off x="4115772" y="10285969"/>
              <a:ext cx="50847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47B217-1798-4B83-8DC9-4B017FA62E6A}"/>
                </a:ext>
              </a:extLst>
            </p:cNvPr>
            <p:cNvSpPr/>
            <p:nvPr/>
          </p:nvSpPr>
          <p:spPr>
            <a:xfrm>
              <a:off x="3892967" y="6261681"/>
              <a:ext cx="50847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244970-729D-43B3-B2B8-0058D3E99596}"/>
                </a:ext>
              </a:extLst>
            </p:cNvPr>
            <p:cNvSpPr/>
            <p:nvPr/>
          </p:nvSpPr>
          <p:spPr>
            <a:xfrm>
              <a:off x="4230334" y="8361517"/>
              <a:ext cx="115288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max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933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10794" y="4355009"/>
            <a:ext cx="17373600" cy="6991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defTabSz="1828800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Tóm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600" i="1" kern="1200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l-GR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M, L?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76" y="1516796"/>
            <a:ext cx="24137817" cy="2619948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2-29.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ném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600" kern="1200" baseline="-25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2479" y="5559913"/>
                <a:ext cx="14183950" cy="2847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 algn="l" defTabSz="1828800" eaLnBrk="0" fontAlgn="base">
                  <a:lnSpc>
                    <a:spcPct val="115000"/>
                  </a:lnSpc>
                  <a:spcBef>
                    <a:spcPct val="0"/>
                  </a:spcBef>
                  <a:buAutoNum type="alphaLcParenR"/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Mômen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ngoại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theo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𝑠𝑖𝑛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⊥</m:t>
                          </m:r>
                          <m:r>
                            <a:rPr lang="en-US" sz="4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4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4000" kern="12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⊥</m:t>
                        </m:r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lang="en-US" sz="40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40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lang="en-US" sz="40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4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40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en-US" sz="40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𝑐𝑜𝑠</m:t>
                    </m:r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lang="en-US" sz="40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lang="en-US" sz="4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4000" kern="1200" dirty="0">
                  <a:solidFill>
                    <a:srgbClr val="000000"/>
                  </a:solidFill>
                  <a:ea typeface="+mn-ea"/>
                  <a:cs typeface="+mn-cs"/>
                </a:endParaRP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endParaRPr lang="en-US" sz="3600" kern="1200" dirty="0">
                  <a:solidFill>
                    <a:srgbClr val="00000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79" y="5559913"/>
                <a:ext cx="14183950" cy="2847446"/>
              </a:xfrm>
              <a:prstGeom prst="rect">
                <a:avLst/>
              </a:prstGeom>
              <a:blipFill>
                <a:blip r:embed="rId3"/>
                <a:stretch>
                  <a:fillRect l="-1333" t="-10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06458" y="8231916"/>
                <a:ext cx="971323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44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44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US" sz="44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⊥</m:t>
                          </m:r>
                          <m:r>
                            <a:rPr lang="en-US" sz="44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b>
                      </m:sSub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44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44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lang="en-US" sz="44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lang="en-US" sz="44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lang="en-US" sz="44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</m:oMath>
                  </m:oMathPara>
                </a14:m>
                <a:endParaRPr lang="en-US" sz="4400" i="1" kern="1200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458" y="8231916"/>
                <a:ext cx="9713236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3469560" y="10308799"/>
            <a:ext cx="859822" cy="253359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3600" kern="1200">
              <a:solidFill>
                <a:srgbClr val="FFFFFF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85530" y="9936288"/>
                <a:ext cx="4629152" cy="76944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400" i="1" kern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44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4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lang="en-US" sz="44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lang="en-US" sz="4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lang="en-US" sz="4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sSub>
                      <m:sSubPr>
                        <m:ctrlPr>
                          <a:rPr lang="en-US" sz="44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44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44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en-US" sz="4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𝑐𝑜𝑠</m:t>
                    </m:r>
                    <m:r>
                      <a:rPr lang="en-US" sz="4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lang="en-US" sz="44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lang="en-US" sz="44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t</m:t>
                    </m:r>
                  </m:oMath>
                </a14:m>
                <a:endParaRPr lang="en-US" sz="44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30" y="9936288"/>
                <a:ext cx="4629152" cy="769441"/>
              </a:xfrm>
              <a:prstGeom prst="rect">
                <a:avLst/>
              </a:prstGeom>
              <a:blipFill>
                <a:blip r:embed="rId5"/>
                <a:stretch>
                  <a:fillRect l="-5118" t="-14844" b="-3671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E44975-D80A-4444-9CF1-AD8482A975D6}"/>
              </a:ext>
            </a:extLst>
          </p:cNvPr>
          <p:cNvGrpSpPr/>
          <p:nvPr/>
        </p:nvGrpSpPr>
        <p:grpSpPr>
          <a:xfrm>
            <a:off x="14285850" y="4131987"/>
            <a:ext cx="9957474" cy="6493110"/>
            <a:chOff x="13472595" y="4388569"/>
            <a:chExt cx="9957474" cy="6493110"/>
          </a:xfrm>
        </p:grpSpPr>
        <p:grpSp>
          <p:nvGrpSpPr>
            <p:cNvPr id="27" name="Group 26"/>
            <p:cNvGrpSpPr/>
            <p:nvPr/>
          </p:nvGrpSpPr>
          <p:grpSpPr>
            <a:xfrm>
              <a:off x="14332753" y="4704560"/>
              <a:ext cx="9097316" cy="5919459"/>
              <a:chOff x="0" y="0"/>
              <a:chExt cx="4267200" cy="2428875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0" y="0"/>
                <a:ext cx="4267200" cy="2428875"/>
                <a:chOff x="0" y="0"/>
                <a:chExt cx="4267200" cy="2428875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0" y="0"/>
                  <a:ext cx="4267200" cy="2428875"/>
                  <a:chOff x="0" y="428625"/>
                  <a:chExt cx="4267200" cy="2428875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0" y="428625"/>
                    <a:ext cx="4267200" cy="2428875"/>
                    <a:chOff x="0" y="428625"/>
                    <a:chExt cx="4267200" cy="242887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 Box 143"/>
                        <p:cNvSpPr txBox="1"/>
                        <p:nvPr/>
                      </p:nvSpPr>
                      <p:spPr>
                        <a:xfrm>
                          <a:off x="1114425" y="428625"/>
                          <a:ext cx="428625" cy="44767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182880" tIns="91440" rIns="182880" bIns="9144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l" defTabSz="1828800" eaLnBrk="0" fontAlgn="base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ts val="2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 kern="120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Text Box 14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4425" y="428625"/>
                          <a:ext cx="428625" cy="447675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0" y="476250"/>
                      <a:ext cx="4267200" cy="2381250"/>
                      <a:chOff x="0" y="476250"/>
                      <a:chExt cx="4267200" cy="2381250"/>
                    </a:xfrm>
                  </p:grpSpPr>
                  <p:grpSp>
                    <p:nvGrpSpPr>
                      <p:cNvPr id="41" name="Group 40"/>
                      <p:cNvGrpSpPr/>
                      <p:nvPr/>
                    </p:nvGrpSpPr>
                    <p:grpSpPr>
                      <a:xfrm>
                        <a:off x="0" y="476250"/>
                        <a:ext cx="4267200" cy="2381250"/>
                        <a:chOff x="0" y="476250"/>
                        <a:chExt cx="4267200" cy="2381250"/>
                      </a:xfrm>
                    </p:grpSpPr>
                    <p:grpSp>
                      <p:nvGrpSpPr>
                        <p:cNvPr id="46" name="Group 45"/>
                        <p:cNvGrpSpPr/>
                        <p:nvPr/>
                      </p:nvGrpSpPr>
                      <p:grpSpPr>
                        <a:xfrm>
                          <a:off x="0" y="533400"/>
                          <a:ext cx="4267200" cy="2305050"/>
                          <a:chOff x="0" y="0"/>
                          <a:chExt cx="4267200" cy="2305050"/>
                        </a:xfrm>
                      </p:grpSpPr>
                      <p:sp>
                        <p:nvSpPr>
                          <p:cNvPr id="50" name="Freeform 49"/>
                          <p:cNvSpPr/>
                          <p:nvPr/>
                        </p:nvSpPr>
                        <p:spPr>
                          <a:xfrm>
                            <a:off x="0" y="209550"/>
                            <a:ext cx="3667125" cy="2076554"/>
                          </a:xfrm>
                          <a:custGeom>
                            <a:avLst/>
                            <a:gdLst>
                              <a:gd name="connsiteX0" fmla="*/ 0 w 3667125"/>
                              <a:gd name="connsiteY0" fmla="*/ 2076554 h 2076554"/>
                              <a:gd name="connsiteX1" fmla="*/ 266700 w 3667125"/>
                              <a:gd name="connsiteY1" fmla="*/ 1514579 h 2076554"/>
                              <a:gd name="connsiteX2" fmla="*/ 657225 w 3667125"/>
                              <a:gd name="connsiteY2" fmla="*/ 857354 h 2076554"/>
                              <a:gd name="connsiteX3" fmla="*/ 1076325 w 3667125"/>
                              <a:gd name="connsiteY3" fmla="*/ 362054 h 2076554"/>
                              <a:gd name="connsiteX4" fmla="*/ 1457325 w 3667125"/>
                              <a:gd name="connsiteY4" fmla="*/ 95354 h 2076554"/>
                              <a:gd name="connsiteX5" fmla="*/ 1790700 w 3667125"/>
                              <a:gd name="connsiteY5" fmla="*/ 104 h 2076554"/>
                              <a:gd name="connsiteX6" fmla="*/ 2219325 w 3667125"/>
                              <a:gd name="connsiteY6" fmla="*/ 85829 h 2076554"/>
                              <a:gd name="connsiteX7" fmla="*/ 2686050 w 3667125"/>
                              <a:gd name="connsiteY7" fmla="*/ 428729 h 2076554"/>
                              <a:gd name="connsiteX8" fmla="*/ 3038475 w 3667125"/>
                              <a:gd name="connsiteY8" fmla="*/ 895454 h 2076554"/>
                              <a:gd name="connsiteX9" fmla="*/ 3333750 w 3667125"/>
                              <a:gd name="connsiteY9" fmla="*/ 1352654 h 2076554"/>
                              <a:gd name="connsiteX10" fmla="*/ 3667125 w 3667125"/>
                              <a:gd name="connsiteY10" fmla="*/ 2067029 h 207655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667125" h="2076554">
                                <a:moveTo>
                                  <a:pt x="0" y="2076554"/>
                                </a:moveTo>
                                <a:cubicBezTo>
                                  <a:pt x="78581" y="1897166"/>
                                  <a:pt x="157163" y="1717779"/>
                                  <a:pt x="266700" y="1514579"/>
                                </a:cubicBezTo>
                                <a:cubicBezTo>
                                  <a:pt x="376238" y="1311379"/>
                                  <a:pt x="522288" y="1049441"/>
                                  <a:pt x="657225" y="857354"/>
                                </a:cubicBezTo>
                                <a:cubicBezTo>
                                  <a:pt x="792162" y="665267"/>
                                  <a:pt x="942975" y="489054"/>
                                  <a:pt x="1076325" y="362054"/>
                                </a:cubicBezTo>
                                <a:cubicBezTo>
                                  <a:pt x="1209675" y="235054"/>
                                  <a:pt x="1338263" y="155679"/>
                                  <a:pt x="1457325" y="95354"/>
                                </a:cubicBezTo>
                                <a:cubicBezTo>
                                  <a:pt x="1576387" y="35029"/>
                                  <a:pt x="1663700" y="1691"/>
                                  <a:pt x="1790700" y="104"/>
                                </a:cubicBezTo>
                                <a:cubicBezTo>
                                  <a:pt x="1917700" y="-1483"/>
                                  <a:pt x="2070100" y="14391"/>
                                  <a:pt x="2219325" y="85829"/>
                                </a:cubicBezTo>
                                <a:cubicBezTo>
                                  <a:pt x="2368550" y="157267"/>
                                  <a:pt x="2549525" y="293792"/>
                                  <a:pt x="2686050" y="428729"/>
                                </a:cubicBezTo>
                                <a:cubicBezTo>
                                  <a:pt x="2822575" y="563666"/>
                                  <a:pt x="2930525" y="741466"/>
                                  <a:pt x="3038475" y="895454"/>
                                </a:cubicBezTo>
                                <a:cubicBezTo>
                                  <a:pt x="3146425" y="1049441"/>
                                  <a:pt x="3228975" y="1157392"/>
                                  <a:pt x="3333750" y="1352654"/>
                                </a:cubicBezTo>
                                <a:cubicBezTo>
                                  <a:pt x="3438525" y="1547916"/>
                                  <a:pt x="3552825" y="1807472"/>
                                  <a:pt x="3667125" y="2067029"/>
                                </a:cubicBezTo>
                              </a:path>
                            </a:pathLst>
                          </a:custGeom>
                          <a:noFill/>
                          <a:ln w="41275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z="3600" kern="1200">
                              <a:solidFill>
                                <a:srgbClr val="FFFFFF"/>
                              </a:solidFill>
                              <a:latin typeface="Arial"/>
                            </a:endParaRPr>
                          </a:p>
                        </p:txBody>
                      </p:sp>
                      <p:cxnSp>
                        <p:nvCxnSpPr>
                          <p:cNvPr id="52" name="Straight Arrow Connector 51"/>
                          <p:cNvCxnSpPr/>
                          <p:nvPr/>
                        </p:nvCxnSpPr>
                        <p:spPr>
                          <a:xfrm>
                            <a:off x="0" y="2295525"/>
                            <a:ext cx="4267200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Arrow Connector 52"/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0" cy="2305050"/>
                          </a:xfrm>
                          <a:prstGeom prst="straightConnector1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7" name="Straight Arrow Connector 46"/>
                        <p:cNvCxnSpPr>
                          <a:stCxn id="50" idx="3"/>
                        </p:cNvCxnSpPr>
                        <p:nvPr/>
                      </p:nvCxnSpPr>
                      <p:spPr>
                        <a:xfrm flipV="1">
                          <a:off x="1076325" y="476250"/>
                          <a:ext cx="771525" cy="628754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C0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Arrow Connector 47"/>
                        <p:cNvCxnSpPr>
                          <a:endCxn id="50" idx="3"/>
                        </p:cNvCxnSpPr>
                        <p:nvPr/>
                      </p:nvCxnSpPr>
                      <p:spPr>
                        <a:xfrm flipV="1">
                          <a:off x="0" y="1105004"/>
                          <a:ext cx="1076325" cy="1752496"/>
                        </a:xfrm>
                        <a:prstGeom prst="straightConnector1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Text Box 154"/>
                          <p:cNvSpPr txBox="1"/>
                          <p:nvPr/>
                        </p:nvSpPr>
                        <p:spPr>
                          <a:xfrm>
                            <a:off x="485775" y="1857375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acc>
                                    <m:accPr>
                                      <m:chr m:val="⃗"/>
                                      <m:ctrlPr>
                                        <a:rPr lang="en-US" sz="2800" b="1" i="1" kern="12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 kern="12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Text Box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5775" y="1857375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3" name="Straight Arrow Connector 42"/>
                      <p:cNvCxnSpPr/>
                      <p:nvPr/>
                    </p:nvCxnSpPr>
                    <p:spPr>
                      <a:xfrm flipV="1">
                        <a:off x="0" y="1609725"/>
                        <a:ext cx="485775" cy="1238250"/>
                      </a:xfrm>
                      <a:prstGeom prst="straightConnector1">
                        <a:avLst/>
                      </a:prstGeom>
                      <a:ln w="31750"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4" name="Text Box 156"/>
                          <p:cNvSpPr txBox="1"/>
                          <p:nvPr/>
                        </p:nvSpPr>
                        <p:spPr>
                          <a:xfrm>
                            <a:off x="19050" y="1619250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acc>
                                    <m:accPr>
                                      <m:chr m:val="⃗"/>
                                      <m:ctrlPr>
                                        <a:rPr lang="en-US" sz="2800" b="1" i="1" kern="12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acc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4" name="Text Box 1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050" y="1619250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5" name="Text Box 163"/>
                          <p:cNvSpPr txBox="1"/>
                          <p:nvPr/>
                        </p:nvSpPr>
                        <p:spPr>
                          <a:xfrm>
                            <a:off x="285750" y="762000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⊥</m:t>
                                      </m:r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5" name="Text Box 16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5750" y="762000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 r="-11111"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38" name="Text Box 157"/>
                    <p:cNvSpPr txBox="1"/>
                    <p:nvPr/>
                  </p:nvSpPr>
                  <p:spPr>
                    <a:xfrm>
                      <a:off x="400050" y="2333625"/>
                      <a:ext cx="428625" cy="4476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182880" tIns="91440" rIns="18288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1828800" eaLnBrk="0" fontAlgn="base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</a:pPr>
                      <a:r>
                        <a:rPr lang="en-US" sz="2800" i="1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α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 Box 160"/>
                        <p:cNvSpPr txBox="1"/>
                        <p:nvPr/>
                      </p:nvSpPr>
                      <p:spPr>
                        <a:xfrm>
                          <a:off x="1076325" y="1428750"/>
                          <a:ext cx="428625" cy="44767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182880" tIns="91440" rIns="182880" bIns="9144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l" defTabSz="1828800" eaLnBrk="0" fontAlgn="base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ts val="2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 kern="120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Text Box 16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76325" y="1428750"/>
                          <a:ext cx="428625" cy="447675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Text Box 164"/>
                    <p:cNvSpPr txBox="1"/>
                    <p:nvPr/>
                  </p:nvSpPr>
                  <p:spPr>
                    <a:xfrm>
                      <a:off x="790575" y="1438275"/>
                      <a:ext cx="428625" cy="4476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182880" tIns="91440" rIns="18288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1828800" eaLnBrk="0" fontAlgn="base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</a:pPr>
                      <a:r>
                        <a:rPr lang="en-US" sz="2800" i="1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34" name="Freeform 33"/>
                  <p:cNvSpPr/>
                  <p:nvPr/>
                </p:nvSpPr>
                <p:spPr>
                  <a:xfrm>
                    <a:off x="190500" y="2371725"/>
                    <a:ext cx="228600" cy="457200"/>
                  </a:xfrm>
                  <a:custGeom>
                    <a:avLst/>
                    <a:gdLst>
                      <a:gd name="connsiteX0" fmla="*/ 0 w 228600"/>
                      <a:gd name="connsiteY0" fmla="*/ 0 h 457200"/>
                      <a:gd name="connsiteX1" fmla="*/ 180975 w 228600"/>
                      <a:gd name="connsiteY1" fmla="*/ 161925 h 457200"/>
                      <a:gd name="connsiteX2" fmla="*/ 228600 w 228600"/>
                      <a:gd name="connsiteY2" fmla="*/ 457200 h 45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8600" h="457200">
                        <a:moveTo>
                          <a:pt x="0" y="0"/>
                        </a:moveTo>
                        <a:cubicBezTo>
                          <a:pt x="71437" y="42862"/>
                          <a:pt x="142875" y="85725"/>
                          <a:pt x="180975" y="161925"/>
                        </a:cubicBezTo>
                        <a:cubicBezTo>
                          <a:pt x="219075" y="238125"/>
                          <a:pt x="223837" y="347662"/>
                          <a:pt x="228600" y="45720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600" kern="120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1076325" y="676275"/>
                  <a:ext cx="0" cy="73332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 flipH="1">
                <a:off x="0" y="676275"/>
                <a:ext cx="1085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923925" y="962025"/>
                <a:ext cx="152400" cy="70620"/>
              </a:xfrm>
              <a:custGeom>
                <a:avLst/>
                <a:gdLst>
                  <a:gd name="connsiteX0" fmla="*/ 0 w 152400"/>
                  <a:gd name="connsiteY0" fmla="*/ 0 h 70620"/>
                  <a:gd name="connsiteX1" fmla="*/ 95250 w 152400"/>
                  <a:gd name="connsiteY1" fmla="*/ 66675 h 70620"/>
                  <a:gd name="connsiteX2" fmla="*/ 152400 w 152400"/>
                  <a:gd name="connsiteY2" fmla="*/ 57150 h 7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70620">
                    <a:moveTo>
                      <a:pt x="0" y="0"/>
                    </a:moveTo>
                    <a:cubicBezTo>
                      <a:pt x="34925" y="28575"/>
                      <a:pt x="69850" y="57150"/>
                      <a:pt x="95250" y="66675"/>
                    </a:cubicBezTo>
                    <a:cubicBezTo>
                      <a:pt x="120650" y="76200"/>
                      <a:pt x="136525" y="66675"/>
                      <a:pt x="152400" y="5715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49" name="Text Box 137">
              <a:extLst>
                <a:ext uri="{FF2B5EF4-FFF2-40B4-BE49-F238E27FC236}">
                  <a16:creationId xmlns:a16="http://schemas.microsoft.com/office/drawing/2014/main" id="{8063D985-5108-46A8-8CED-27C066A6A1BD}"/>
                </a:ext>
              </a:extLst>
            </p:cNvPr>
            <p:cNvSpPr txBox="1"/>
            <p:nvPr/>
          </p:nvSpPr>
          <p:spPr>
            <a:xfrm>
              <a:off x="22440121" y="9753648"/>
              <a:ext cx="944256" cy="112803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vi-VN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137">
              <a:extLst>
                <a:ext uri="{FF2B5EF4-FFF2-40B4-BE49-F238E27FC236}">
                  <a16:creationId xmlns:a16="http://schemas.microsoft.com/office/drawing/2014/main" id="{3E00ED24-53D4-49C4-801D-DDCDC67CC267}"/>
                </a:ext>
              </a:extLst>
            </p:cNvPr>
            <p:cNvSpPr txBox="1"/>
            <p:nvPr/>
          </p:nvSpPr>
          <p:spPr>
            <a:xfrm>
              <a:off x="13472595" y="4388569"/>
              <a:ext cx="944256" cy="112803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vi-VN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10794" y="4355009"/>
            <a:ext cx="17373600" cy="6991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defTabSz="1828800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Tóm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600" i="1" kern="1200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l-GR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M, L?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76" y="1516796"/>
            <a:ext cx="24137817" cy="2619948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2-29.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ném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600" kern="1200" baseline="-25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9013602-43F3-430C-8B07-EC0232F89238}"/>
                  </a:ext>
                </a:extLst>
              </p:cNvPr>
              <p:cNvSpPr/>
              <p:nvPr/>
            </p:nvSpPr>
            <p:spPr>
              <a:xfrm>
                <a:off x="893348" y="6343563"/>
                <a:ext cx="13959306" cy="5602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 algn="l" defTabSz="1828800" eaLnBrk="0" fontAlgn="base">
                  <a:lnSpc>
                    <a:spcPct val="115000"/>
                  </a:lnSpc>
                  <a:spcBef>
                    <a:spcPct val="0"/>
                  </a:spcBef>
                  <a:buFont typeface="Symbol" panose="05050102010706020507" pitchFamily="18" charset="2"/>
                  <a:buChar char=""/>
                </a:pP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Vector </a:t>
                </a: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t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bất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kì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sz="3600" kern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sSup>
                      <m:sSup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kern="12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1"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3600" kern="12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indent="-685800" algn="l" defTabSz="1828800" eaLnBrk="0" fontAlgn="base">
                  <a:lnSpc>
                    <a:spcPct val="115000"/>
                  </a:lnSpc>
                  <a:spcBef>
                    <a:spcPct val="0"/>
                  </a:spcBef>
                  <a:buFont typeface="Symbol" panose="05050102010706020507" pitchFamily="18" charset="2"/>
                  <a:buChar char=""/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</a:p>
              <a:p>
                <a:pPr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t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bất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kì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sz="3600" kern="12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1"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kern="1200" dirty="0" err="1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</m:oMath>
                </a14:m>
                <a:endParaRPr lang="en-US" sz="3600" b="0" i="1" kern="1200" dirty="0">
                  <a:solidFill>
                    <a:srgbClr val="00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1" algn="l" defTabSz="1828800" eaLnBrk="0" fontAlgn="base">
                  <a:lnSpc>
                    <a:spcPct val="115000"/>
                  </a:lnSpc>
                  <a:spcBef>
                    <a:spcPct val="0"/>
                  </a:spcBef>
                </a:pPr>
                <a:r>
                  <a:rPr lang="en-US" sz="3600" kern="1200" dirty="0">
                    <a:solidFill>
                      <a:srgbClr val="00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36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𝑔𝑡</m:t>
                    </m:r>
                  </m:oMath>
                </a14:m>
                <a:endParaRPr lang="en-US" sz="3600" kern="12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9013602-43F3-430C-8B07-EC0232F89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48" y="6343563"/>
                <a:ext cx="13959306" cy="5602496"/>
              </a:xfrm>
              <a:prstGeom prst="rect">
                <a:avLst/>
              </a:prstGeom>
              <a:blipFill>
                <a:blip r:embed="rId4"/>
                <a:stretch>
                  <a:fillRect l="-1354" t="-16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20C997D-79B3-434D-8295-4141A7399CAA}"/>
              </a:ext>
            </a:extLst>
          </p:cNvPr>
          <p:cNvSpPr/>
          <p:nvPr/>
        </p:nvSpPr>
        <p:spPr>
          <a:xfrm>
            <a:off x="487649" y="5360337"/>
            <a:ext cx="8717451" cy="808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40B8F-919E-406C-9BE1-3239E0160911}"/>
                  </a:ext>
                </a:extLst>
              </p:cNvPr>
              <p:cNvSpPr/>
              <p:nvPr/>
            </p:nvSpPr>
            <p:spPr>
              <a:xfrm>
                <a:off x="9445660" y="5389460"/>
                <a:ext cx="2246128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𝑳</m:t>
                        </m:r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</m:t>
                        </m:r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40B8F-919E-406C-9BE1-3239E0160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660" y="5389460"/>
                <a:ext cx="2246128" cy="713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6C6D2FA-E73B-4C46-90C4-2F6A78A28AE7}"/>
                  </a:ext>
                </a:extLst>
              </p:cNvPr>
              <p:cNvSpPr/>
              <p:nvPr/>
            </p:nvSpPr>
            <p:spPr>
              <a:xfrm>
                <a:off x="3637847" y="6358989"/>
                <a:ext cx="5613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3600" b="1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6C6D2FA-E73B-4C46-90C4-2F6A78A28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847" y="6358989"/>
                <a:ext cx="56137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C68019-1A7A-4DD9-B0FB-75235EBCD450}"/>
              </a:ext>
            </a:extLst>
          </p:cNvPr>
          <p:cNvGrpSpPr/>
          <p:nvPr/>
        </p:nvGrpSpPr>
        <p:grpSpPr>
          <a:xfrm>
            <a:off x="13299458" y="4482861"/>
            <a:ext cx="10979035" cy="6142236"/>
            <a:chOff x="13299458" y="4482861"/>
            <a:chExt cx="10979035" cy="6142236"/>
          </a:xfrm>
        </p:grpSpPr>
        <p:grpSp>
          <p:nvGrpSpPr>
            <p:cNvPr id="27" name="Group 26"/>
            <p:cNvGrpSpPr/>
            <p:nvPr/>
          </p:nvGrpSpPr>
          <p:grpSpPr>
            <a:xfrm>
              <a:off x="14419763" y="4482861"/>
              <a:ext cx="9858730" cy="5919459"/>
              <a:chOff x="0" y="0"/>
              <a:chExt cx="4267200" cy="2428875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0" y="0"/>
                <a:ext cx="4267200" cy="2428875"/>
                <a:chOff x="0" y="0"/>
                <a:chExt cx="4267200" cy="2428875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0" y="0"/>
                  <a:ext cx="4267200" cy="2428875"/>
                  <a:chOff x="0" y="428625"/>
                  <a:chExt cx="4267200" cy="2428875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0" y="428625"/>
                    <a:ext cx="4267200" cy="2428875"/>
                    <a:chOff x="0" y="428625"/>
                    <a:chExt cx="4267200" cy="242887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 Box 143"/>
                        <p:cNvSpPr txBox="1"/>
                        <p:nvPr/>
                      </p:nvSpPr>
                      <p:spPr>
                        <a:xfrm>
                          <a:off x="1114425" y="428625"/>
                          <a:ext cx="428625" cy="44767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182880" tIns="91440" rIns="182880" bIns="9144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l" defTabSz="1828800" eaLnBrk="0" fontAlgn="base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ts val="2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 kern="120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Text Box 14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4425" y="428625"/>
                          <a:ext cx="428625" cy="447675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0" y="476250"/>
                      <a:ext cx="4267200" cy="2381250"/>
                      <a:chOff x="0" y="476250"/>
                      <a:chExt cx="4267200" cy="2381250"/>
                    </a:xfrm>
                  </p:grpSpPr>
                  <p:grpSp>
                    <p:nvGrpSpPr>
                      <p:cNvPr id="41" name="Group 40"/>
                      <p:cNvGrpSpPr/>
                      <p:nvPr/>
                    </p:nvGrpSpPr>
                    <p:grpSpPr>
                      <a:xfrm>
                        <a:off x="0" y="476250"/>
                        <a:ext cx="4267200" cy="2381250"/>
                        <a:chOff x="0" y="476250"/>
                        <a:chExt cx="4267200" cy="2381250"/>
                      </a:xfrm>
                    </p:grpSpPr>
                    <p:grpSp>
                      <p:nvGrpSpPr>
                        <p:cNvPr id="46" name="Group 45"/>
                        <p:cNvGrpSpPr/>
                        <p:nvPr/>
                      </p:nvGrpSpPr>
                      <p:grpSpPr>
                        <a:xfrm>
                          <a:off x="0" y="533400"/>
                          <a:ext cx="4267200" cy="2305050"/>
                          <a:chOff x="0" y="0"/>
                          <a:chExt cx="4267200" cy="2305050"/>
                        </a:xfrm>
                      </p:grpSpPr>
                      <p:sp>
                        <p:nvSpPr>
                          <p:cNvPr id="50" name="Freeform 49"/>
                          <p:cNvSpPr/>
                          <p:nvPr/>
                        </p:nvSpPr>
                        <p:spPr>
                          <a:xfrm>
                            <a:off x="0" y="209550"/>
                            <a:ext cx="3667125" cy="2076554"/>
                          </a:xfrm>
                          <a:custGeom>
                            <a:avLst/>
                            <a:gdLst>
                              <a:gd name="connsiteX0" fmla="*/ 0 w 3667125"/>
                              <a:gd name="connsiteY0" fmla="*/ 2076554 h 2076554"/>
                              <a:gd name="connsiteX1" fmla="*/ 266700 w 3667125"/>
                              <a:gd name="connsiteY1" fmla="*/ 1514579 h 2076554"/>
                              <a:gd name="connsiteX2" fmla="*/ 657225 w 3667125"/>
                              <a:gd name="connsiteY2" fmla="*/ 857354 h 2076554"/>
                              <a:gd name="connsiteX3" fmla="*/ 1076325 w 3667125"/>
                              <a:gd name="connsiteY3" fmla="*/ 362054 h 2076554"/>
                              <a:gd name="connsiteX4" fmla="*/ 1457325 w 3667125"/>
                              <a:gd name="connsiteY4" fmla="*/ 95354 h 2076554"/>
                              <a:gd name="connsiteX5" fmla="*/ 1790700 w 3667125"/>
                              <a:gd name="connsiteY5" fmla="*/ 104 h 2076554"/>
                              <a:gd name="connsiteX6" fmla="*/ 2219325 w 3667125"/>
                              <a:gd name="connsiteY6" fmla="*/ 85829 h 2076554"/>
                              <a:gd name="connsiteX7" fmla="*/ 2686050 w 3667125"/>
                              <a:gd name="connsiteY7" fmla="*/ 428729 h 2076554"/>
                              <a:gd name="connsiteX8" fmla="*/ 3038475 w 3667125"/>
                              <a:gd name="connsiteY8" fmla="*/ 895454 h 2076554"/>
                              <a:gd name="connsiteX9" fmla="*/ 3333750 w 3667125"/>
                              <a:gd name="connsiteY9" fmla="*/ 1352654 h 2076554"/>
                              <a:gd name="connsiteX10" fmla="*/ 3667125 w 3667125"/>
                              <a:gd name="connsiteY10" fmla="*/ 2067029 h 207655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667125" h="2076554">
                                <a:moveTo>
                                  <a:pt x="0" y="2076554"/>
                                </a:moveTo>
                                <a:cubicBezTo>
                                  <a:pt x="78581" y="1897166"/>
                                  <a:pt x="157163" y="1717779"/>
                                  <a:pt x="266700" y="1514579"/>
                                </a:cubicBezTo>
                                <a:cubicBezTo>
                                  <a:pt x="376238" y="1311379"/>
                                  <a:pt x="522288" y="1049441"/>
                                  <a:pt x="657225" y="857354"/>
                                </a:cubicBezTo>
                                <a:cubicBezTo>
                                  <a:pt x="792162" y="665267"/>
                                  <a:pt x="942975" y="489054"/>
                                  <a:pt x="1076325" y="362054"/>
                                </a:cubicBezTo>
                                <a:cubicBezTo>
                                  <a:pt x="1209675" y="235054"/>
                                  <a:pt x="1338263" y="155679"/>
                                  <a:pt x="1457325" y="95354"/>
                                </a:cubicBezTo>
                                <a:cubicBezTo>
                                  <a:pt x="1576387" y="35029"/>
                                  <a:pt x="1663700" y="1691"/>
                                  <a:pt x="1790700" y="104"/>
                                </a:cubicBezTo>
                                <a:cubicBezTo>
                                  <a:pt x="1917700" y="-1483"/>
                                  <a:pt x="2070100" y="14391"/>
                                  <a:pt x="2219325" y="85829"/>
                                </a:cubicBezTo>
                                <a:cubicBezTo>
                                  <a:pt x="2368550" y="157267"/>
                                  <a:pt x="2549525" y="293792"/>
                                  <a:pt x="2686050" y="428729"/>
                                </a:cubicBezTo>
                                <a:cubicBezTo>
                                  <a:pt x="2822575" y="563666"/>
                                  <a:pt x="2930525" y="741466"/>
                                  <a:pt x="3038475" y="895454"/>
                                </a:cubicBezTo>
                                <a:cubicBezTo>
                                  <a:pt x="3146425" y="1049441"/>
                                  <a:pt x="3228975" y="1157392"/>
                                  <a:pt x="3333750" y="1352654"/>
                                </a:cubicBezTo>
                                <a:cubicBezTo>
                                  <a:pt x="3438525" y="1547916"/>
                                  <a:pt x="3552825" y="1807472"/>
                                  <a:pt x="3667125" y="2067029"/>
                                </a:cubicBezTo>
                              </a:path>
                            </a:pathLst>
                          </a:custGeom>
                          <a:noFill/>
                          <a:ln w="41275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z="3600" kern="1200">
                              <a:solidFill>
                                <a:srgbClr val="FFFFFF"/>
                              </a:solidFill>
                              <a:latin typeface="Arial"/>
                            </a:endParaRPr>
                          </a:p>
                        </p:txBody>
                      </p:sp>
                      <p:cxnSp>
                        <p:nvCxnSpPr>
                          <p:cNvPr id="52" name="Straight Arrow Connector 51"/>
                          <p:cNvCxnSpPr/>
                          <p:nvPr/>
                        </p:nvCxnSpPr>
                        <p:spPr>
                          <a:xfrm>
                            <a:off x="0" y="2295525"/>
                            <a:ext cx="4267200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Arrow Connector 52"/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0" cy="2305050"/>
                          </a:xfrm>
                          <a:prstGeom prst="straightConnector1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7" name="Straight Arrow Connector 46"/>
                        <p:cNvCxnSpPr>
                          <a:stCxn id="50" idx="3"/>
                        </p:cNvCxnSpPr>
                        <p:nvPr/>
                      </p:nvCxnSpPr>
                      <p:spPr>
                        <a:xfrm flipV="1">
                          <a:off x="1076325" y="476250"/>
                          <a:ext cx="771525" cy="628754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C0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Arrow Connector 47"/>
                        <p:cNvCxnSpPr>
                          <a:endCxn id="50" idx="3"/>
                        </p:cNvCxnSpPr>
                        <p:nvPr/>
                      </p:nvCxnSpPr>
                      <p:spPr>
                        <a:xfrm flipV="1">
                          <a:off x="0" y="1105004"/>
                          <a:ext cx="1076325" cy="1752496"/>
                        </a:xfrm>
                        <a:prstGeom prst="straightConnector1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Text Box 154"/>
                          <p:cNvSpPr txBox="1"/>
                          <p:nvPr/>
                        </p:nvSpPr>
                        <p:spPr>
                          <a:xfrm>
                            <a:off x="485775" y="1857375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acc>
                                    <m:accPr>
                                      <m:chr m:val="⃗"/>
                                      <m:ctrlPr>
                                        <a:rPr lang="en-US" sz="2800" b="1" i="1" kern="12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 kern="12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Text Box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5775" y="1857375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3" name="Straight Arrow Connector 42"/>
                      <p:cNvCxnSpPr/>
                      <p:nvPr/>
                    </p:nvCxnSpPr>
                    <p:spPr>
                      <a:xfrm flipV="1">
                        <a:off x="0" y="1609725"/>
                        <a:ext cx="485775" cy="1238250"/>
                      </a:xfrm>
                      <a:prstGeom prst="straightConnector1">
                        <a:avLst/>
                      </a:prstGeom>
                      <a:ln w="31750"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4" name="Text Box 156"/>
                          <p:cNvSpPr txBox="1"/>
                          <p:nvPr/>
                        </p:nvSpPr>
                        <p:spPr>
                          <a:xfrm>
                            <a:off x="19050" y="1619250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acc>
                                    <m:accPr>
                                      <m:chr m:val="⃗"/>
                                      <m:ctrlPr>
                                        <a:rPr lang="en-US" sz="2800" b="1" i="1" kern="12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 kern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acc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4" name="Text Box 1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050" y="1619250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5" name="Text Box 163"/>
                          <p:cNvSpPr txBox="1"/>
                          <p:nvPr/>
                        </p:nvSpPr>
                        <p:spPr>
                          <a:xfrm>
                            <a:off x="285750" y="762000"/>
                            <a:ext cx="428625" cy="44767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182880" tIns="91440" rIns="182880" bIns="9144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l" defTabSz="1828800" eaLnBrk="0" fontAlgn="base">
                              <a:lnSpc>
                                <a:spcPct val="115000"/>
                              </a:lnSpc>
                              <a:spcBef>
                                <a:spcPct val="0"/>
                              </a:spcBef>
                              <a:spcAft>
                                <a:spcPts val="20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⊥</m:t>
                                      </m:r>
                                      <m:r>
                                        <a:rPr lang="en-US" sz="2800" b="1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800" kern="120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5" name="Text Box 16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5750" y="762000"/>
                            <a:ext cx="428625" cy="447675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r="-11111"/>
                            </a:stretch>
                          </a:blipFill>
                          <a:ln w="6350">
                            <a:noFill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38" name="Text Box 157"/>
                    <p:cNvSpPr txBox="1"/>
                    <p:nvPr/>
                  </p:nvSpPr>
                  <p:spPr>
                    <a:xfrm>
                      <a:off x="400050" y="2333625"/>
                      <a:ext cx="428625" cy="4476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182880" tIns="91440" rIns="18288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1828800" eaLnBrk="0" fontAlgn="base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</a:pPr>
                      <a:r>
                        <a:rPr lang="en-US" sz="2800" i="1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α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 Box 160"/>
                        <p:cNvSpPr txBox="1"/>
                        <p:nvPr/>
                      </p:nvSpPr>
                      <p:spPr>
                        <a:xfrm>
                          <a:off x="1076325" y="1428750"/>
                          <a:ext cx="428625" cy="44767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  <a:effectLst/>
                      </p:spPr>
                      <p:style>
                        <a:lnRef idx="0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182880" tIns="91440" rIns="182880" bIns="9144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l" defTabSz="1828800" eaLnBrk="0" fontAlgn="base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ts val="2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 kern="120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Text Box 16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76325" y="1428750"/>
                          <a:ext cx="428625" cy="447675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Text Box 164"/>
                    <p:cNvSpPr txBox="1"/>
                    <p:nvPr/>
                  </p:nvSpPr>
                  <p:spPr>
                    <a:xfrm>
                      <a:off x="790575" y="1438275"/>
                      <a:ext cx="428625" cy="4476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182880" tIns="91440" rIns="18288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1828800" eaLnBrk="0" fontAlgn="base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</a:pPr>
                      <a:r>
                        <a:rPr lang="en-US" sz="2800" i="1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34" name="Freeform 33"/>
                  <p:cNvSpPr/>
                  <p:nvPr/>
                </p:nvSpPr>
                <p:spPr>
                  <a:xfrm>
                    <a:off x="190500" y="2371725"/>
                    <a:ext cx="228600" cy="457200"/>
                  </a:xfrm>
                  <a:custGeom>
                    <a:avLst/>
                    <a:gdLst>
                      <a:gd name="connsiteX0" fmla="*/ 0 w 228600"/>
                      <a:gd name="connsiteY0" fmla="*/ 0 h 457200"/>
                      <a:gd name="connsiteX1" fmla="*/ 180975 w 228600"/>
                      <a:gd name="connsiteY1" fmla="*/ 161925 h 457200"/>
                      <a:gd name="connsiteX2" fmla="*/ 228600 w 228600"/>
                      <a:gd name="connsiteY2" fmla="*/ 457200 h 45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8600" h="457200">
                        <a:moveTo>
                          <a:pt x="0" y="0"/>
                        </a:moveTo>
                        <a:cubicBezTo>
                          <a:pt x="71437" y="42862"/>
                          <a:pt x="142875" y="85725"/>
                          <a:pt x="180975" y="161925"/>
                        </a:cubicBezTo>
                        <a:cubicBezTo>
                          <a:pt x="219075" y="238125"/>
                          <a:pt x="223837" y="347662"/>
                          <a:pt x="228600" y="45720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600" kern="120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1076325" y="676275"/>
                  <a:ext cx="0" cy="73332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 flipH="1">
                <a:off x="0" y="676275"/>
                <a:ext cx="1085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923925" y="962025"/>
                <a:ext cx="152400" cy="70620"/>
              </a:xfrm>
              <a:custGeom>
                <a:avLst/>
                <a:gdLst>
                  <a:gd name="connsiteX0" fmla="*/ 0 w 152400"/>
                  <a:gd name="connsiteY0" fmla="*/ 0 h 70620"/>
                  <a:gd name="connsiteX1" fmla="*/ 95250 w 152400"/>
                  <a:gd name="connsiteY1" fmla="*/ 66675 h 70620"/>
                  <a:gd name="connsiteX2" fmla="*/ 152400 w 152400"/>
                  <a:gd name="connsiteY2" fmla="*/ 57150 h 7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70620">
                    <a:moveTo>
                      <a:pt x="0" y="0"/>
                    </a:moveTo>
                    <a:cubicBezTo>
                      <a:pt x="34925" y="28575"/>
                      <a:pt x="69850" y="57150"/>
                      <a:pt x="95250" y="66675"/>
                    </a:cubicBezTo>
                    <a:cubicBezTo>
                      <a:pt x="120650" y="76200"/>
                      <a:pt x="136525" y="66675"/>
                      <a:pt x="152400" y="5715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58" name="Text Box 137">
              <a:extLst>
                <a:ext uri="{FF2B5EF4-FFF2-40B4-BE49-F238E27FC236}">
                  <a16:creationId xmlns:a16="http://schemas.microsoft.com/office/drawing/2014/main" id="{F633977A-E444-493E-815B-69CD171E1FE1}"/>
                </a:ext>
              </a:extLst>
            </p:cNvPr>
            <p:cNvSpPr txBox="1"/>
            <p:nvPr/>
          </p:nvSpPr>
          <p:spPr>
            <a:xfrm>
              <a:off x="23253376" y="9497066"/>
              <a:ext cx="944256" cy="112803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vi-VN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137">
              <a:extLst>
                <a:ext uri="{FF2B5EF4-FFF2-40B4-BE49-F238E27FC236}">
                  <a16:creationId xmlns:a16="http://schemas.microsoft.com/office/drawing/2014/main" id="{0DDA7C1A-6D8E-47DF-8C05-FBE0044724C8}"/>
                </a:ext>
              </a:extLst>
            </p:cNvPr>
            <p:cNvSpPr txBox="1"/>
            <p:nvPr/>
          </p:nvSpPr>
          <p:spPr>
            <a:xfrm>
              <a:off x="13299458" y="4587494"/>
              <a:ext cx="944256" cy="112803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vi-VN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1982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10794" y="4355009"/>
            <a:ext cx="17373600" cy="6991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defTabSz="1828800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Tóm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600" i="1" kern="1200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l-GR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i="1" kern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600" i="1" kern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M, L?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76" y="1516796"/>
            <a:ext cx="24137817" cy="2619948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2-29.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ném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600" kern="1200" baseline="-25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kern="1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0C997D-79B3-434D-8295-4141A7399CAA}"/>
              </a:ext>
            </a:extLst>
          </p:cNvPr>
          <p:cNvSpPr/>
          <p:nvPr/>
        </p:nvSpPr>
        <p:spPr>
          <a:xfrm>
            <a:off x="487649" y="5360337"/>
            <a:ext cx="8717451" cy="808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eaLnBrk="0" fontAlgn="base">
              <a:lnSpc>
                <a:spcPct val="115000"/>
              </a:lnSpc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Mômen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4400" kern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BFBFFC-3B65-4D75-A54A-5C37800287BC}"/>
                  </a:ext>
                </a:extLst>
              </p:cNvPr>
              <p:cNvSpPr/>
              <p:nvPr/>
            </p:nvSpPr>
            <p:spPr>
              <a:xfrm>
                <a:off x="1098632" y="6309595"/>
                <a:ext cx="21558738" cy="2272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vi-V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vi-V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BFBFFC-3B65-4D75-A54A-5C3780028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32" y="6309595"/>
                <a:ext cx="21558738" cy="2272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4C2FC8-AFC2-4C1F-AB06-64BC03461019}"/>
                  </a:ext>
                </a:extLst>
              </p:cNvPr>
              <p:cNvSpPr/>
              <p:nvPr/>
            </p:nvSpPr>
            <p:spPr>
              <a:xfrm>
                <a:off x="1755898" y="8341807"/>
                <a:ext cx="21558738" cy="3299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vi-VN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vi-VN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𝑔𝑡</m:t>
                              </m:r>
                            </m:e>
                          </m:d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p>
                                <m:sSupPr>
                                  <m:ctrlPr>
                                    <a:rPr lang="vi-VN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vi-VN" sz="44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sSub>
                        <m:sSubPr>
                          <m:ctrlPr>
                            <a:rPr lang="vi-VN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vi-VN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𝒄𝒐𝒔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</m:oMath>
                  </m:oMathPara>
                </a14:m>
                <a:endParaRPr lang="vi-VN" sz="44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4C2FC8-AFC2-4C1F-AB06-64BC03461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898" y="8341807"/>
                <a:ext cx="21558738" cy="3299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44901-2C59-44F9-A4E5-7C7727960E0A}"/>
              </a:ext>
            </a:extLst>
          </p:cNvPr>
          <p:cNvSpPr/>
          <p:nvPr/>
        </p:nvSpPr>
        <p:spPr>
          <a:xfrm>
            <a:off x="9205100" y="10093569"/>
            <a:ext cx="6339700" cy="227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647465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676" y="1516796"/>
            <a:ext cx="24137817" cy="2308324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600" b="1" kern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2-33.</a:t>
            </a:r>
            <a:r>
              <a:rPr lang="en-US" sz="3600" kern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được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treo</a:t>
            </a:r>
            <a:r>
              <a:rPr lang="en-US" sz="3600" dirty="0">
                <a:solidFill>
                  <a:schemeClr val="tx1"/>
                </a:solidFill>
              </a:rPr>
              <a:t> ở </a:t>
            </a:r>
            <a:r>
              <a:rPr lang="en-US" sz="3600" dirty="0" err="1">
                <a:solidFill>
                  <a:schemeClr val="tx1"/>
                </a:solidFill>
              </a:rPr>
              <a:t>đầu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dây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cáp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đang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lên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phía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. </a:t>
            </a:r>
            <a:r>
              <a:rPr lang="en-US" sz="3600" dirty="0" err="1">
                <a:solidFill>
                  <a:schemeClr val="tx1"/>
                </a:solidFill>
              </a:rPr>
              <a:t>Lúc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đầu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nhanh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dần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sau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đó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trước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dừng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lại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chậm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dần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. </a:t>
            </a:r>
            <a:r>
              <a:rPr lang="en-US" sz="3600" dirty="0" err="1">
                <a:solidFill>
                  <a:schemeClr val="tx1"/>
                </a:solidFill>
              </a:rPr>
              <a:t>Hỏi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trong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quá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trình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, </a:t>
            </a:r>
            <a:r>
              <a:rPr lang="en-US" sz="3600" dirty="0" err="1">
                <a:solidFill>
                  <a:schemeClr val="tx1"/>
                </a:solidFill>
              </a:rPr>
              <a:t>lực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căng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dây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cáp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thay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đổi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như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thế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nào</a:t>
            </a:r>
            <a:r>
              <a:rPr lang="en-US" sz="3600" dirty="0">
                <a:solidFill>
                  <a:schemeClr val="tx1"/>
                </a:solidFill>
              </a:rPr>
              <a:t>? </a:t>
            </a:r>
            <a:r>
              <a:rPr lang="en-US" sz="3600" dirty="0" err="1">
                <a:solidFill>
                  <a:schemeClr val="tx1"/>
                </a:solidFill>
              </a:rPr>
              <a:t>Cảm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giác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người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ra </a:t>
            </a:r>
            <a:r>
              <a:rPr lang="en-US" sz="3600" dirty="0" err="1">
                <a:solidFill>
                  <a:schemeClr val="tx1"/>
                </a:solidFill>
              </a:rPr>
              <a:t>sao</a:t>
            </a:r>
            <a:r>
              <a:rPr lang="en-US" sz="3600" dirty="0">
                <a:solidFill>
                  <a:schemeClr val="tx1"/>
                </a:solidFill>
              </a:rPr>
              <a:t>?</a:t>
            </a:r>
            <a:endParaRPr lang="vi-VN" sz="3600" dirty="0">
              <a:solidFill>
                <a:schemeClr val="tx1"/>
              </a:solidFill>
            </a:endParaRP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9AEF8-3F3C-4E3F-A49F-FBFC9FE02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22" t="37321" r="16200" b="17239"/>
          <a:stretch/>
        </p:blipFill>
        <p:spPr>
          <a:xfrm>
            <a:off x="19043482" y="5173737"/>
            <a:ext cx="4823210" cy="6261829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873A904F-E8CB-4B95-B188-9125AB6EE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8076052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1D718EE-D4A6-4A8E-84F1-CEF6464D1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908" y="4794881"/>
                <a:ext cx="17364292" cy="66470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>
                  <a:lnSpc>
                    <a:spcPct val="115000"/>
                  </a:lnSpc>
                </a:pP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thang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máy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ng</a:t>
                </a:r>
                <a:r>
                  <a:rPr 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ời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</a:t>
                </a:r>
                <a:r>
                  <a:rPr 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ợng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M),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luật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II Newton ta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vi-VN" sz="4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sz="4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acc>
                        <m:accPr>
                          <m:chr m:val="⃗"/>
                          <m:ctrlPr>
                            <a:rPr lang="vi-VN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sz="4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acc>
                        <m:accPr>
                          <m:chr m:val="⃗"/>
                          <m:ctrlPr>
                            <a:rPr lang="vi-VN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0" lang="en-US" altLang="vi-VN" sz="4400" b="0" i="0" u="none" strike="noStrike" cap="none" normalizeH="0" baseline="0" dirty="0">
                  <a:ln>
                    <a:noFill/>
                  </a:ln>
                  <a:effectLst/>
                  <a:latin typeface="American Typewriter" panose="02090604020004020304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500" marR="0" lvl="0" indent="-571500" algn="just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nhanh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dần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lvl="0" algn="ctr" defTabSz="914400"/>
                <a:r>
                  <a:rPr kumimoji="0" lang="en-US" altLang="vi-VN" sz="44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</a:t>
                </a:r>
                <a:r>
                  <a:rPr kumimoji="0" lang="en-US" altLang="vi-VN" sz="48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 -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vi-VN" sz="48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 =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vi-VN" sz="48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→ T =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0" lang="en-US" altLang="vi-VN" sz="48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vi-VN" sz="4800" u="none" strike="noStrike" cap="none" normalizeH="0" baseline="0" dirty="0" err="1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a+g</a:t>
                </a:r>
                <a:r>
                  <a:rPr kumimoji="0" lang="en-US" altLang="vi-VN" sz="4800" u="none" strike="noStrike" cap="none" normalizeH="0" baseline="0" dirty="0">
                    <a:ln>
                      <a:noFill/>
                    </a:ln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vi-VN" sz="4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71500" marR="0" lvl="0" indent="-571500" algn="just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          </a:t>
                </a:r>
              </a:p>
              <a:p>
                <a:pPr lvl="0" algn="ctr" defTabSz="914400"/>
                <a:r>
                  <a:rPr kumimoji="0" lang="en-US" altLang="vi-VN" sz="4400" b="1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 -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 = 0 → T =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</a:t>
                </a:r>
                <a:endParaRPr lang="vi-VN" altLang="vi-VN" sz="4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71500" lvl="0" indent="-571500" algn="just" defTabSz="914400">
                  <a:buFont typeface="Wingdings" panose="05000000000000000000" pitchFamily="2" charset="2"/>
                  <a:buChar char="ü"/>
                </a:pP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chậm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dần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 algn="ctr" defTabSz="914400"/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                T-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 = -</a:t>
                </a:r>
                <a:r>
                  <a:rPr lang="en-US" sz="4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 → T =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vi-VN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(g-a)</a:t>
                </a:r>
              </a:p>
            </p:txBody>
          </p:sp>
        </mc:Choice>
        <mc:Fallback xmlns=""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1D718EE-D4A6-4A8E-84F1-CEF6464D1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908" y="4794881"/>
                <a:ext cx="17364292" cy="6647076"/>
              </a:xfrm>
              <a:prstGeom prst="rect">
                <a:avLst/>
              </a:prstGeom>
              <a:blipFill>
                <a:blip r:embed="rId5"/>
                <a:stretch>
                  <a:fillRect l="-1404" t="-459" r="-1404" b="-39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F8A323F-67B6-47BC-90DE-7F8925687F44}"/>
              </a:ext>
            </a:extLst>
          </p:cNvPr>
          <p:cNvSpPr/>
          <p:nvPr/>
        </p:nvSpPr>
        <p:spPr>
          <a:xfrm>
            <a:off x="897381" y="12057775"/>
            <a:ext cx="120228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618171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676" y="1516796"/>
            <a:ext cx="24137817" cy="2308324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600" b="1" kern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2-33.</a:t>
            </a:r>
            <a:r>
              <a:rPr lang="en-US" sz="3600" kern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được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treo</a:t>
            </a:r>
            <a:r>
              <a:rPr lang="en-US" sz="3600" dirty="0">
                <a:solidFill>
                  <a:schemeClr val="tx1"/>
                </a:solidFill>
              </a:rPr>
              <a:t> ở </a:t>
            </a:r>
            <a:r>
              <a:rPr lang="en-US" sz="3600" dirty="0" err="1">
                <a:solidFill>
                  <a:schemeClr val="tx1"/>
                </a:solidFill>
              </a:rPr>
              <a:t>đầu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dây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cáp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đang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lên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phía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trên.Lúc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đầu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nhanh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dần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sau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đó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trước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dừng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lại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chuyển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chậm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dần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đều</a:t>
            </a:r>
            <a:r>
              <a:rPr lang="en-US" sz="3600" dirty="0">
                <a:solidFill>
                  <a:schemeClr val="tx1"/>
                </a:solidFill>
              </a:rPr>
              <a:t>. </a:t>
            </a:r>
            <a:r>
              <a:rPr lang="en-US" sz="3600" dirty="0" err="1">
                <a:solidFill>
                  <a:schemeClr val="tx1"/>
                </a:solidFill>
              </a:rPr>
              <a:t>Hỏi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trong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quá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trình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, </a:t>
            </a:r>
            <a:r>
              <a:rPr lang="en-US" sz="3600" dirty="0" err="1">
                <a:solidFill>
                  <a:schemeClr val="tx1"/>
                </a:solidFill>
              </a:rPr>
              <a:t>lực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căng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dây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cáp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thay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đổi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như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thế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nào</a:t>
            </a:r>
            <a:r>
              <a:rPr lang="en-US" sz="3600" dirty="0">
                <a:solidFill>
                  <a:schemeClr val="tx1"/>
                </a:solidFill>
              </a:rPr>
              <a:t>? </a:t>
            </a:r>
            <a:r>
              <a:rPr lang="en-US" sz="3600" dirty="0" err="1">
                <a:solidFill>
                  <a:schemeClr val="tx1"/>
                </a:solidFill>
              </a:rPr>
              <a:t>Cảm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giác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người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 thang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ra </a:t>
            </a:r>
            <a:r>
              <a:rPr lang="en-US" sz="3600" dirty="0" err="1">
                <a:solidFill>
                  <a:schemeClr val="tx1"/>
                </a:solidFill>
              </a:rPr>
              <a:t>sao</a:t>
            </a:r>
            <a:r>
              <a:rPr lang="en-US" sz="3600" dirty="0">
                <a:solidFill>
                  <a:schemeClr val="tx1"/>
                </a:solidFill>
              </a:rPr>
              <a:t>?</a:t>
            </a:r>
            <a:endParaRPr lang="vi-VN" sz="3600" dirty="0">
              <a:solidFill>
                <a:schemeClr val="tx1"/>
              </a:solidFill>
            </a:endParaRP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10" name="Text Box 177">
            <a:extLst>
              <a:ext uri="{FF2B5EF4-FFF2-40B4-BE49-F238E27FC236}">
                <a16:creationId xmlns:a16="http://schemas.microsoft.com/office/drawing/2014/main" id="{D0CB9C06-A597-48A4-BC4E-ADA9D036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8615802"/>
            <a:ext cx="485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EBAA04A8-4FBA-4CD9-8150-F94207784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23" y="4819273"/>
                <a:ext cx="14738654" cy="6471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algn="l" eaLnBrk="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>
                  <a:lnSpc>
                    <a:spcPct val="115000"/>
                  </a:lnSpc>
                </a:pP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Đối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thang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máy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</a:t>
                </a:r>
                <a:r>
                  <a:rPr 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ợng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4400" baseline="-250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luật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II Newton ta </a:t>
                </a:r>
                <a:r>
                  <a:rPr lang="en-US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vi-VN" sz="4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ctr" eaLnBrk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vi-V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vi-VN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vi-VN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vi-VN" sz="4400" dirty="0">
                  <a:solidFill>
                    <a:srgbClr val="324863"/>
                  </a:solidFill>
                </a:endParaRPr>
              </a:p>
              <a:p>
                <a:pPr marL="571500" marR="0" lvl="0" indent="-571500" algn="just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nhanh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dần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                 </m:t>
                    </m:r>
                  </m:oMath>
                </a14:m>
                <a:endParaRPr lang="en-US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vi-VN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vi-VN" sz="4400" dirty="0"/>
              </a:p>
              <a:p>
                <a:pPr marL="571500" marR="0" lvl="0" indent="-571500" algn="just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          </a:t>
                </a:r>
              </a:p>
              <a:p>
                <a:pPr algn="ctr" defTabSz="914400"/>
                <a:r>
                  <a:rPr kumimoji="0" lang="en-US" altLang="vi-VN" sz="4400" b="1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=0→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vi-VN" altLang="vi-VN" sz="4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71500" lvl="0" indent="-571500" algn="just" defTabSz="914400">
                  <a:buFont typeface="Wingdings" panose="05000000000000000000" pitchFamily="2" charset="2"/>
                  <a:buChar char="ü"/>
                </a:pP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Thang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vi-VN" sz="4400" dirty="0" err="1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chậm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dần</a:t>
                </a:r>
                <a:r>
                  <a:rPr kumimoji="0" lang="en-US" altLang="vi-VN" sz="4400" b="0" i="0" u="none" strike="noStrike" cap="none" normalizeH="0" baseline="0" dirty="0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vi-VN" sz="4400" b="0" i="0" u="none" strike="noStrike" cap="none" normalizeH="0" baseline="0" dirty="0" err="1">
                    <a:ln>
                      <a:noFill/>
                    </a:ln>
                    <a:effectLst/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đều</a:t>
                </a:r>
                <a:r>
                  <a:rPr lang="en-US" altLang="vi-VN" sz="4400" dirty="0">
                    <a:latin typeface="American Typewriter" panose="020906040200040203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vi-VN" sz="4400" dirty="0"/>
              </a:p>
            </p:txBody>
          </p:sp>
        </mc:Choice>
        <mc:Fallback xmlns=""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EBAA04A8-4FBA-4CD9-8150-F94207784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223" y="4819273"/>
                <a:ext cx="14738654" cy="6471643"/>
              </a:xfrm>
              <a:prstGeom prst="rect">
                <a:avLst/>
              </a:prstGeom>
              <a:blipFill>
                <a:blip r:embed="rId4"/>
                <a:stretch>
                  <a:fillRect l="-1696" t="-471" r="-16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45F2B93-6483-4B66-A785-43E02207D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5"/>
          <a:stretch/>
        </p:blipFill>
        <p:spPr>
          <a:xfrm>
            <a:off x="14726104" y="9073737"/>
            <a:ext cx="8905473" cy="45408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9DC48-BBA9-486E-AEDB-044E3E2F21D1}"/>
              </a:ext>
            </a:extLst>
          </p:cNvPr>
          <p:cNvGrpSpPr/>
          <p:nvPr/>
        </p:nvGrpSpPr>
        <p:grpSpPr>
          <a:xfrm>
            <a:off x="17834279" y="4384275"/>
            <a:ext cx="4707036" cy="4702365"/>
            <a:chOff x="16034054" y="4993749"/>
            <a:chExt cx="4707036" cy="47023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8617185-5477-4D67-8B6D-3DB169AA9A76}"/>
                </a:ext>
              </a:extLst>
            </p:cNvPr>
            <p:cNvGrpSpPr/>
            <p:nvPr/>
          </p:nvGrpSpPr>
          <p:grpSpPr>
            <a:xfrm>
              <a:off x="16034054" y="4993749"/>
              <a:ext cx="4707036" cy="3891873"/>
              <a:chOff x="16034054" y="4993749"/>
              <a:chExt cx="4707036" cy="38918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FC9C35C-C240-4251-8C1F-CA5B5FD5795D}"/>
                  </a:ext>
                </a:extLst>
              </p:cNvPr>
              <p:cNvGrpSpPr/>
              <p:nvPr/>
            </p:nvGrpSpPr>
            <p:grpSpPr>
              <a:xfrm>
                <a:off x="16034054" y="4993749"/>
                <a:ext cx="3036427" cy="3891873"/>
                <a:chOff x="16034054" y="4468104"/>
                <a:chExt cx="3036427" cy="3891873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D38DD230-BC5D-44B8-B282-85140576E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4990" t="53670" r="42099" b="4970"/>
                <a:stretch/>
              </p:blipFill>
              <p:spPr>
                <a:xfrm>
                  <a:off x="16999817" y="5715001"/>
                  <a:ext cx="1104900" cy="2589651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F33963E-585E-4104-9DDE-BEFA59955957}"/>
                    </a:ext>
                  </a:extLst>
                </p:cNvPr>
                <p:cNvSpPr/>
                <p:nvPr/>
              </p:nvSpPr>
              <p:spPr>
                <a:xfrm>
                  <a:off x="16034054" y="4468104"/>
                  <a:ext cx="3036427" cy="3891873"/>
                </a:xfrm>
                <a:prstGeom prst="rect">
                  <a:avLst/>
                </a:prstGeom>
                <a:noFill/>
                <a:ln w="63500">
                  <a:solidFill>
                    <a:srgbClr val="0000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86EB73A-9446-4DA9-9322-8E9BFDE31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05785" y="5826370"/>
                <a:ext cx="0" cy="1607797"/>
              </a:xfrm>
              <a:prstGeom prst="straightConnector1">
                <a:avLst/>
              </a:prstGeom>
              <a:ln w="38100">
                <a:solidFill>
                  <a:srgbClr val="00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35A8B7-DFDA-427D-973E-B6FC2404BA6F}"/>
                  </a:ext>
                </a:extLst>
              </p:cNvPr>
              <p:cNvSpPr/>
              <p:nvPr/>
            </p:nvSpPr>
            <p:spPr>
              <a:xfrm>
                <a:off x="20248647" y="5639948"/>
                <a:ext cx="4924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vi-V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612F087-2767-4DA5-8F55-C6C7441D7CBC}"/>
                      </a:ext>
                    </a:extLst>
                  </p:cNvPr>
                  <p:cNvSpPr/>
                  <p:nvPr/>
                </p:nvSpPr>
                <p:spPr>
                  <a:xfrm flipH="1">
                    <a:off x="17837200" y="5443057"/>
                    <a:ext cx="1066799" cy="81714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vi-V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oMath>
                      </m:oMathPara>
                    </a14:m>
                    <a:endParaRPr lang="vi-VN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612F087-2767-4DA5-8F55-C6C7441D7C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7837200" y="5443057"/>
                    <a:ext cx="1066799" cy="81714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A9133466-A909-4A36-9B2E-AA95B7A433E5}"/>
                      </a:ext>
                    </a:extLst>
                  </p:cNvPr>
                  <p:cNvSpPr/>
                  <p:nvPr/>
                </p:nvSpPr>
                <p:spPr>
                  <a:xfrm flipH="1">
                    <a:off x="18418114" y="7871911"/>
                    <a:ext cx="731118" cy="81714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vi-V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vi-VN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A9133466-A909-4A36-9B2E-AA95B7A433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8418114" y="7871911"/>
                    <a:ext cx="731118" cy="81714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833"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533450-D33B-421D-893F-7EC444DE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78616" y="5544378"/>
              <a:ext cx="414564" cy="4151736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1C1FE73-52DD-416F-9DC7-BC0A7005B4EA}"/>
              </a:ext>
            </a:extLst>
          </p:cNvPr>
          <p:cNvSpPr/>
          <p:nvPr/>
        </p:nvSpPr>
        <p:spPr>
          <a:xfrm>
            <a:off x="968917" y="11863687"/>
            <a:ext cx="115527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→ Ng</a:t>
            </a:r>
            <a:r>
              <a:rPr lang="vi-VN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n” – “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” – “</a:t>
            </a:r>
            <a:r>
              <a:rPr lang="en-US" altLang="vi-VN" sz="4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vi-VN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n”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00447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D4F9-AC90-CA41-9AD2-DE7F68CE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BÀI TẬP ĐỊNH HƯỚNG TUẦN </a:t>
            </a: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II</a:t>
            </a:r>
            <a:endParaRPr lang="en-V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6EA2E-8EBE-4A01-B044-141667AE5199}"/>
              </a:ext>
            </a:extLst>
          </p:cNvPr>
          <p:cNvSpPr txBox="1">
            <a:spLocks/>
          </p:cNvSpPr>
          <p:nvPr/>
        </p:nvSpPr>
        <p:spPr>
          <a:xfrm>
            <a:off x="6731000" y="7219950"/>
            <a:ext cx="86995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180" baseline="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  <a:uFillTx/>
                <a:latin typeface="+mn-lt"/>
                <a:ea typeface="+mn-ea"/>
                <a:cs typeface="+mn-cs"/>
                <a:sym typeface="Didot"/>
              </a:defRPr>
            </a:lvl9pPr>
          </a:lstStyle>
          <a:p>
            <a:pPr hangingPunct="1"/>
            <a:r>
              <a:rPr lang="en-US" sz="6000" b="1" dirty="0">
                <a:solidFill>
                  <a:srgbClr val="000000"/>
                </a:solidFill>
              </a:rPr>
              <a:t>ĐỘNG LỰC HỌC CHẤT ĐIỂM</a:t>
            </a:r>
            <a:endParaRPr lang="en-VN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649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676" y="1516796"/>
            <a:ext cx="24137817" cy="2862322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tx1"/>
                </a:solidFill>
              </a:rPr>
              <a:t>2-34</a:t>
            </a:r>
            <a:r>
              <a:rPr lang="en-US" sz="3600" dirty="0">
                <a:solidFill>
                  <a:schemeClr val="tx1"/>
                </a:solidFill>
              </a:rPr>
              <a:t>.Trên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đĩa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nằm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ngang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đang</a:t>
            </a:r>
            <a:r>
              <a:rPr lang="en-US" sz="3600" dirty="0">
                <a:solidFill>
                  <a:schemeClr val="tx1"/>
                </a:solidFill>
              </a:rPr>
              <a:t> quay, </a:t>
            </a:r>
            <a:r>
              <a:rPr lang="en-US" sz="3600" dirty="0" err="1">
                <a:solidFill>
                  <a:schemeClr val="tx1"/>
                </a:solidFill>
              </a:rPr>
              <a:t>người</a:t>
            </a:r>
            <a:r>
              <a:rPr lang="en-US" sz="3600" dirty="0">
                <a:solidFill>
                  <a:schemeClr val="tx1"/>
                </a:solidFill>
              </a:rPr>
              <a:t> ta </a:t>
            </a:r>
            <a:r>
              <a:rPr lang="en-US" sz="3600" dirty="0" err="1">
                <a:solidFill>
                  <a:schemeClr val="tx1"/>
                </a:solidFill>
              </a:rPr>
              <a:t>đặt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một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có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khối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lượng</a:t>
            </a:r>
            <a:r>
              <a:rPr lang="en-US" sz="3600" dirty="0">
                <a:solidFill>
                  <a:schemeClr val="tx1"/>
                </a:solidFill>
              </a:rPr>
              <a:t> m = 1kg </a:t>
            </a:r>
            <a:r>
              <a:rPr lang="en-US" sz="3600" dirty="0" err="1">
                <a:solidFill>
                  <a:schemeClr val="tx1"/>
                </a:solidFill>
              </a:rPr>
              <a:t>cách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trục</a:t>
            </a:r>
            <a:r>
              <a:rPr lang="en-US" sz="3600" dirty="0">
                <a:solidFill>
                  <a:schemeClr val="tx1"/>
                </a:solidFill>
              </a:rPr>
              <a:t> quay </a:t>
            </a:r>
            <a:r>
              <a:rPr lang="en-US" sz="3600" i="1" dirty="0">
                <a:solidFill>
                  <a:schemeClr val="tx1"/>
                </a:solidFill>
              </a:rPr>
              <a:t>r</a:t>
            </a:r>
            <a:r>
              <a:rPr lang="en-US" sz="3600" dirty="0">
                <a:solidFill>
                  <a:schemeClr val="tx1"/>
                </a:solidFill>
              </a:rPr>
              <a:t> = 50cm. </a:t>
            </a:r>
            <a:r>
              <a:rPr lang="en-US" sz="3600" dirty="0" err="1">
                <a:solidFill>
                  <a:schemeClr val="tx1"/>
                </a:solidFill>
              </a:rPr>
              <a:t>Hệ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số</a:t>
            </a:r>
            <a:r>
              <a:rPr lang="en-US" sz="3600" dirty="0">
                <a:solidFill>
                  <a:schemeClr val="tx1"/>
                </a:solidFill>
              </a:rPr>
              <a:t> ma </a:t>
            </a:r>
            <a:r>
              <a:rPr lang="en-US" sz="3600" dirty="0" err="1">
                <a:solidFill>
                  <a:schemeClr val="tx1"/>
                </a:solidFill>
              </a:rPr>
              <a:t>sát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giữa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đĩa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bằng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i="1" dirty="0">
                <a:solidFill>
                  <a:schemeClr val="tx1"/>
                </a:solidFill>
              </a:rPr>
              <a:t>k</a:t>
            </a:r>
            <a:r>
              <a:rPr lang="en-US" sz="3600" dirty="0">
                <a:solidFill>
                  <a:schemeClr val="tx1"/>
                </a:solidFill>
              </a:rPr>
              <a:t> = 0,25. </a:t>
            </a:r>
            <a:r>
              <a:rPr lang="en-US" sz="3600" dirty="0" err="1">
                <a:solidFill>
                  <a:schemeClr val="tx1"/>
                </a:solidFill>
              </a:rPr>
              <a:t>Hỏi</a:t>
            </a:r>
            <a:r>
              <a:rPr lang="en-US" sz="3600" dirty="0">
                <a:solidFill>
                  <a:schemeClr val="tx1"/>
                </a:solidFill>
              </a:rPr>
              <a:t>:</a:t>
            </a:r>
            <a:endParaRPr lang="vi-VN" sz="3600" dirty="0">
              <a:solidFill>
                <a:schemeClr val="tx1"/>
              </a:solidFill>
            </a:endParaRPr>
          </a:p>
          <a:p>
            <a:pPr marL="742950" indent="-742950" algn="just">
              <a:buAutoNum type="alphaLcParenR"/>
            </a:pPr>
            <a:r>
              <a:rPr lang="en-US" sz="3600" dirty="0" err="1">
                <a:solidFill>
                  <a:schemeClr val="tx1"/>
                </a:solidFill>
              </a:rPr>
              <a:t>Lực</a:t>
            </a:r>
            <a:r>
              <a:rPr lang="en-US" sz="3600" dirty="0">
                <a:solidFill>
                  <a:schemeClr val="tx1"/>
                </a:solidFill>
              </a:rPr>
              <a:t> ma </a:t>
            </a:r>
            <a:r>
              <a:rPr lang="en-US" sz="3600" dirty="0" err="1">
                <a:solidFill>
                  <a:schemeClr val="tx1"/>
                </a:solidFill>
              </a:rPr>
              <a:t>sát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phải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có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độ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lớn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bằng</a:t>
            </a:r>
            <a:r>
              <a:rPr lang="en-US" sz="3600" dirty="0">
                <a:solidFill>
                  <a:schemeClr val="tx1"/>
                </a:solidFill>
              </a:rPr>
              <a:t> bao </a:t>
            </a:r>
            <a:r>
              <a:rPr lang="en-US" sz="3600" dirty="0" err="1">
                <a:solidFill>
                  <a:schemeClr val="tx1"/>
                </a:solidFill>
              </a:rPr>
              <a:t>nhiêu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để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được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giữ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trên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đĩa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nếu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đĩa</a:t>
            </a:r>
            <a:r>
              <a:rPr lang="en-US" sz="3600" dirty="0">
                <a:solidFill>
                  <a:schemeClr val="tx1"/>
                </a:solidFill>
              </a:rPr>
              <a:t> quay </a:t>
            </a:r>
            <a:r>
              <a:rPr lang="en-US" sz="3600" dirty="0" err="1">
                <a:solidFill>
                  <a:schemeClr val="tx1"/>
                </a:solidFill>
              </a:rPr>
              <a:t>với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tốc</a:t>
            </a:r>
            <a:r>
              <a:rPr lang="en-US" sz="3600" dirty="0">
                <a:solidFill>
                  <a:schemeClr val="tx1"/>
                </a:solidFill>
              </a:rPr>
              <a:t> n = 12 </a:t>
            </a:r>
            <a:r>
              <a:rPr lang="en-US" sz="3600" dirty="0" err="1">
                <a:solidFill>
                  <a:schemeClr val="tx1"/>
                </a:solidFill>
              </a:rPr>
              <a:t>vòng</a:t>
            </a:r>
            <a:r>
              <a:rPr lang="en-US" sz="3600" dirty="0">
                <a:solidFill>
                  <a:schemeClr val="tx1"/>
                </a:solidFill>
              </a:rPr>
              <a:t>/</a:t>
            </a:r>
            <a:r>
              <a:rPr lang="en-US" sz="3600" dirty="0" err="1">
                <a:solidFill>
                  <a:schemeClr val="tx1"/>
                </a:solidFill>
              </a:rPr>
              <a:t>phút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742950" indent="-742950" algn="just">
              <a:buAutoNum type="alphaLcParenR"/>
            </a:pPr>
            <a:r>
              <a:rPr lang="en-US" sz="3600" dirty="0" err="1">
                <a:solidFill>
                  <a:schemeClr val="tx1"/>
                </a:solidFill>
              </a:rPr>
              <a:t>Vận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tốc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góc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nào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thì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bắt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đầu</a:t>
            </a:r>
            <a:r>
              <a:rPr lang="en-US" sz="3600" dirty="0">
                <a:solidFill>
                  <a:schemeClr val="tx1"/>
                </a:solidFill>
              </a:rPr>
              <a:t> tr</a:t>
            </a:r>
            <a:r>
              <a:rPr lang="vi-VN" sz="3600" dirty="0">
                <a:solidFill>
                  <a:schemeClr val="tx1"/>
                </a:solidFill>
              </a:rPr>
              <a:t>ư</a:t>
            </a:r>
            <a:r>
              <a:rPr lang="en-US" sz="3600" dirty="0" err="1">
                <a:solidFill>
                  <a:schemeClr val="tx1"/>
                </a:solidFill>
              </a:rPr>
              <a:t>ợt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khỏi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đĩa</a:t>
            </a:r>
            <a:endParaRPr lang="vi-VN" sz="3600" dirty="0">
              <a:solidFill>
                <a:schemeClr val="tx1"/>
              </a:solidFill>
            </a:endParaRP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10" name="Text Box 177">
            <a:extLst>
              <a:ext uri="{FF2B5EF4-FFF2-40B4-BE49-F238E27FC236}">
                <a16:creationId xmlns:a16="http://schemas.microsoft.com/office/drawing/2014/main" id="{D0CB9C06-A597-48A4-BC4E-ADA9D036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8615802"/>
            <a:ext cx="485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87DB15-957C-4301-B6E1-AFED376A3B55}"/>
                  </a:ext>
                </a:extLst>
              </p:cNvPr>
              <p:cNvSpPr/>
              <p:nvPr/>
            </p:nvSpPr>
            <p:spPr>
              <a:xfrm>
                <a:off x="593726" y="4508570"/>
                <a:ext cx="16723994" cy="6791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/>
                  <a:t>Bài </a:t>
                </a:r>
                <a:r>
                  <a:rPr lang="en-US" b="1" dirty="0" err="1"/>
                  <a:t>giải</a:t>
                </a:r>
                <a:r>
                  <a:rPr lang="en-US" b="1" dirty="0"/>
                  <a:t>:</a:t>
                </a:r>
                <a:r>
                  <a:rPr lang="en-US" dirty="0"/>
                  <a:t>  </a:t>
                </a:r>
              </a:p>
              <a:p>
                <a:pPr algn="just"/>
                <a:r>
                  <a:rPr lang="en-US" dirty="0"/>
                  <a:t>a,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Ox </a:t>
                </a:r>
                <a:r>
                  <a:rPr lang="en-US" dirty="0" err="1"/>
                  <a:t>gắn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vật</a:t>
                </a:r>
                <a:endParaRPr lang="en-US" dirty="0"/>
              </a:p>
              <a:p>
                <a:pPr algn="just"/>
                <a:r>
                  <a:rPr lang="en-US" dirty="0"/>
                  <a:t>→ </a:t>
                </a:r>
                <a:r>
                  <a:rPr lang="en-US" dirty="0" err="1"/>
                  <a:t>lực</a:t>
                </a:r>
                <a:r>
                  <a:rPr lang="en-US" dirty="0"/>
                  <a:t> </a:t>
                </a:r>
                <a:r>
                  <a:rPr lang="en-US" dirty="0" err="1"/>
                  <a:t>tác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</a:t>
                </a:r>
                <a:r>
                  <a:rPr lang="en-US" dirty="0" err="1"/>
                  <a:t>vật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acc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𝑞𝑡𝑙𝑡</m:t>
                        </m:r>
                      </m:e>
                    </m:acc>
                  </m:oMath>
                </a14:m>
                <a:endParaRPr lang="vi-VN" dirty="0"/>
              </a:p>
              <a:p>
                <a:pPr algn="just"/>
                <a:r>
                  <a:rPr lang="en-US" dirty="0"/>
                  <a:t>Ph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trình</a:t>
                </a:r>
                <a:r>
                  <a:rPr lang="en-US" dirty="0"/>
                  <a:t> ĐL II Newton:</a:t>
                </a:r>
              </a:p>
              <a:p>
                <a:pPr algn="just"/>
                <a:r>
                  <a:rPr lang="en-US" dirty="0"/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acc>
                  </m:oMath>
                </a14:m>
                <a:r>
                  <a:rPr lang="en-US" dirty="0"/>
                  <a:t> +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𝑞𝑡𝑙𝑡</m:t>
                        </m:r>
                      </m:e>
                    </m:acc>
                  </m:oMath>
                </a14:m>
                <a:r>
                  <a:rPr lang="en-US" dirty="0"/>
                  <a:t> = 0</a:t>
                </a:r>
              </a:p>
              <a:p>
                <a:pPr algn="just"/>
                <a:r>
                  <a:rPr lang="en-US" dirty="0"/>
                  <a:t>    →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acc>
                  </m:oMath>
                </a14:m>
                <a:r>
                  <a:rPr lang="en-US" dirty="0"/>
                  <a:t> -</a:t>
                </a:r>
                <a:r>
                  <a:rPr lang="en-US" dirty="0">
                    <a:solidFill>
                      <a:schemeClr val="tx1"/>
                    </a:solidFill>
                  </a:rPr>
                  <a:t> m.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 = 0</a:t>
                </a:r>
              </a:p>
              <a:p>
                <a:pPr algn="just"/>
                <a:r>
                  <a:rPr lang="en-US" dirty="0" err="1"/>
                  <a:t>Chiếu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Ox: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ms</a:t>
                </a:r>
                <a:r>
                  <a:rPr lang="en-US" dirty="0"/>
                  <a:t> = m.a</a:t>
                </a:r>
                <a:r>
                  <a:rPr lang="en-US" baseline="-25000" dirty="0"/>
                  <a:t>n </a:t>
                </a:r>
                <a:r>
                  <a:rPr lang="en-US" dirty="0"/>
                  <a:t>= m.</a:t>
                </a:r>
                <a:r>
                  <a:rPr lang="el-G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ω</a:t>
                </a:r>
                <a:r>
                  <a:rPr lang="en-US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.r</a:t>
                </a:r>
                <a:r>
                  <a:rPr lang="en-US" baseline="-25000" dirty="0"/>
                  <a:t> </a:t>
                </a:r>
                <a:r>
                  <a:rPr lang="en-US" dirty="0"/>
                  <a:t>= 0.789 (N)</a:t>
                </a:r>
              </a:p>
              <a:p>
                <a:pPr algn="just"/>
                <a:r>
                  <a:rPr lang="en-US" dirty="0"/>
                  <a:t>b,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ms</a:t>
                </a:r>
                <a:r>
                  <a:rPr lang="en-US" dirty="0"/>
                  <a:t> 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≤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mstr</a:t>
                </a:r>
                <a:r>
                  <a:rPr lang="vi-VN" baseline="-25000" dirty="0"/>
                  <a:t>ư</a:t>
                </a:r>
                <a:r>
                  <a:rPr lang="en-US" baseline="-25000" dirty="0" err="1"/>
                  <a:t>ợt</a:t>
                </a:r>
                <a:r>
                  <a:rPr lang="en-US" baseline="30000" dirty="0"/>
                  <a:t> </a:t>
                </a:r>
                <a:r>
                  <a:rPr lang="en-US" dirty="0"/>
                  <a:t>= </a:t>
                </a:r>
                <a:r>
                  <a:rPr lang="en-US" dirty="0" err="1"/>
                  <a:t>k.N</a:t>
                </a:r>
                <a:endParaRPr lang="en-US" dirty="0"/>
              </a:p>
              <a:p>
                <a:pPr algn="just"/>
                <a:r>
                  <a:rPr lang="en-US" dirty="0"/>
                  <a:t>→ </a:t>
                </a:r>
                <a:r>
                  <a:rPr lang="en-US" dirty="0" err="1"/>
                  <a:t>Vật</a:t>
                </a:r>
                <a:r>
                  <a:rPr lang="en-US" dirty="0"/>
                  <a:t> </a:t>
                </a:r>
                <a:r>
                  <a:rPr lang="en-US" dirty="0" err="1"/>
                  <a:t>bắt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tr</a:t>
                </a:r>
                <a:r>
                  <a:rPr lang="vi-VN" dirty="0"/>
                  <a:t>ư</a:t>
                </a:r>
                <a:r>
                  <a:rPr lang="en-US" dirty="0" err="1"/>
                  <a:t>ợt</a:t>
                </a:r>
                <a:r>
                  <a:rPr lang="en-US" dirty="0"/>
                  <a:t> </a:t>
                </a:r>
                <a:r>
                  <a:rPr lang="en-US" dirty="0" err="1"/>
                  <a:t>khỏi</a:t>
                </a:r>
                <a:r>
                  <a:rPr lang="en-US" dirty="0"/>
                  <a:t> </a:t>
                </a:r>
                <a:r>
                  <a:rPr lang="en-US" dirty="0" err="1"/>
                  <a:t>đĩa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m.</a:t>
                </a:r>
                <a:r>
                  <a:rPr lang="el-G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ω</a:t>
                </a:r>
                <a:r>
                  <a:rPr lang="en-US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.r </a:t>
                </a:r>
                <a:r>
                  <a:rPr lang="en-US" dirty="0"/>
                  <a:t>= </a:t>
                </a:r>
                <a:r>
                  <a:rPr lang="en-US" dirty="0" err="1"/>
                  <a:t>k.N</a:t>
                </a:r>
                <a:endParaRPr lang="en-US" dirty="0"/>
              </a:p>
              <a:p>
                <a:pPr algn="just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87DB15-957C-4301-B6E1-AFED376A3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6" y="4508570"/>
                <a:ext cx="16723994" cy="6791090"/>
              </a:xfrm>
              <a:prstGeom prst="rect">
                <a:avLst/>
              </a:prstGeom>
              <a:blipFill>
                <a:blip r:embed="rId5"/>
                <a:stretch>
                  <a:fillRect l="-138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A573465-C223-4095-88FC-15989AAC228F}"/>
              </a:ext>
            </a:extLst>
          </p:cNvPr>
          <p:cNvGrpSpPr/>
          <p:nvPr/>
        </p:nvGrpSpPr>
        <p:grpSpPr>
          <a:xfrm>
            <a:off x="16343727" y="5059144"/>
            <a:ext cx="7243962" cy="4147623"/>
            <a:chOff x="17220027" y="4411444"/>
            <a:chExt cx="7243962" cy="41476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5013C3-15C4-44C4-9FDF-2E30ACE7DE35}"/>
                </a:ext>
              </a:extLst>
            </p:cNvPr>
            <p:cNvGrpSpPr/>
            <p:nvPr/>
          </p:nvGrpSpPr>
          <p:grpSpPr>
            <a:xfrm>
              <a:off x="17851120" y="4411444"/>
              <a:ext cx="5791199" cy="4147623"/>
              <a:chOff x="17851120" y="4411444"/>
              <a:chExt cx="5791199" cy="41476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83C22581-7CEC-4BAA-9806-BA907E9C9FD5}"/>
                      </a:ext>
                    </a:extLst>
                  </p:cNvPr>
                  <p:cNvSpPr/>
                  <p:nvPr/>
                </p:nvSpPr>
                <p:spPr>
                  <a:xfrm flipH="1">
                    <a:off x="22372321" y="4411444"/>
                    <a:ext cx="1066799" cy="81714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vi-V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oMath>
                      </m:oMathPara>
                    </a14:m>
                    <a:endParaRPr lang="vi-VN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83C22581-7CEC-4BAA-9806-BA907E9C9F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2372321" y="4411444"/>
                    <a:ext cx="1066799" cy="81714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EB6CD8F-0861-4F1D-97E7-2523AB126B2D}"/>
                  </a:ext>
                </a:extLst>
              </p:cNvPr>
              <p:cNvGrpSpPr/>
              <p:nvPr/>
            </p:nvGrpSpPr>
            <p:grpSpPr>
              <a:xfrm>
                <a:off x="17851120" y="4508570"/>
                <a:ext cx="5791199" cy="4050497"/>
                <a:chOff x="14904720" y="4508570"/>
                <a:chExt cx="5791199" cy="4050497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1B79233-3643-4107-8856-58BFD51CD7ED}"/>
                    </a:ext>
                  </a:extLst>
                </p:cNvPr>
                <p:cNvSpPr/>
                <p:nvPr/>
              </p:nvSpPr>
              <p:spPr>
                <a:xfrm>
                  <a:off x="14904720" y="4909821"/>
                  <a:ext cx="5730240" cy="26212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3F17925-6C2E-4D62-8529-2F804A56CD52}"/>
                    </a:ext>
                  </a:extLst>
                </p:cNvPr>
                <p:cNvSpPr/>
                <p:nvPr/>
              </p:nvSpPr>
              <p:spPr>
                <a:xfrm>
                  <a:off x="19141440" y="5730240"/>
                  <a:ext cx="579120" cy="5486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DF1BAA6-52CB-4D8B-857D-3B413B9AC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46240" y="6096000"/>
                  <a:ext cx="30480" cy="164592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2A77A76-E332-44BA-AE7E-65EFF5DEF0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46240" y="4508570"/>
                  <a:ext cx="0" cy="1556951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88F39E9-6749-46C7-8391-5ADF07DCE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73320" y="5983606"/>
                  <a:ext cx="1737360" cy="90170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6" name="Object 5">
                      <a:extLst>
                        <a:ext uri="{FF2B5EF4-FFF2-40B4-BE49-F238E27FC236}">
                          <a16:creationId xmlns:a16="http://schemas.microsoft.com/office/drawing/2014/main" id="{C5D695F7-0CA2-45FE-97DC-DC6060BB282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984726184"/>
                        </p:ext>
                      </p:extLst>
                    </p:nvPr>
                  </p:nvGraphicFramePr>
                  <p:xfrm>
                    <a:off x="16927472" y="4957128"/>
                    <a:ext cx="1125935" cy="10461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005" name="Equation" r:id="rId7" imgW="784683" imgH="746634" progId="Equation.DSMT4">
                            <p:embed/>
                          </p:oleObj>
                        </mc:Choice>
                        <mc:Fallback>
                          <p:oleObj name="Equation" r:id="rId7" imgW="784683" imgH="746634" progId="Equation.DSMT4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6927472" y="4957128"/>
                                  <a:ext cx="1125935" cy="104616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6" name="Object 5">
                      <a:extLst>
                        <a:ext uri="{FF2B5EF4-FFF2-40B4-BE49-F238E27FC236}">
                          <a16:creationId xmlns:a16="http://schemas.microsoft.com/office/drawing/2014/main" id="{C5D695F7-0CA2-45FE-97DC-DC6060BB282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984726184"/>
                        </p:ext>
                      </p:extLst>
                    </p:nvPr>
                  </p:nvGraphicFramePr>
                  <p:xfrm>
                    <a:off x="16927472" y="4957128"/>
                    <a:ext cx="1125935" cy="10461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0993" name="Equation" r:id="rId9" imgW="784683" imgH="746634" progId="Equation.DSMT4">
                            <p:embed/>
                          </p:oleObj>
                        </mc:Choice>
                        <mc:Fallback>
                          <p:oleObj name="Equation" r:id="rId9" imgW="784683" imgH="746634" progId="Equation.DSMT4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6927472" y="4957128"/>
                                  <a:ext cx="1125935" cy="104616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09ECE1B2-6DBF-4839-9023-35579D24728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9629120" y="7741920"/>
                      <a:ext cx="1066799" cy="81714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vi-V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09ECE1B2-6DBF-4839-9023-35579D24728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19629120" y="7741920"/>
                      <a:ext cx="1066799" cy="8171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A50D05-7BCF-454A-A82C-620AE967558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475093" y="5883910"/>
              <a:ext cx="1737360" cy="90170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F4D918-C67F-48C8-8929-CB0ACC5C1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00320" y="6094097"/>
              <a:ext cx="2869614" cy="151764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A1D7-88F7-4821-B536-82640C1C58E0}"/>
                    </a:ext>
                  </a:extLst>
                </p:cNvPr>
                <p:cNvSpPr/>
                <p:nvPr/>
              </p:nvSpPr>
              <p:spPr>
                <a:xfrm>
                  <a:off x="23023851" y="4801410"/>
                  <a:ext cx="1440138" cy="8171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vi-V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𝑞𝑡𝑙𝑡</m:t>
                            </m:r>
                          </m:e>
                        </m:acc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A1D7-88F7-4821-B536-82640C1C5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23851" y="4801410"/>
                  <a:ext cx="1440138" cy="81714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ACB095-497B-4F40-A44C-B85603685D89}"/>
                </a:ext>
              </a:extLst>
            </p:cNvPr>
            <p:cNvSpPr/>
            <p:nvPr/>
          </p:nvSpPr>
          <p:spPr>
            <a:xfrm>
              <a:off x="22575520" y="6082491"/>
              <a:ext cx="80264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8D2932-227D-449B-B208-0112437744F8}"/>
                </a:ext>
              </a:extLst>
            </p:cNvPr>
            <p:cNvSpPr/>
            <p:nvPr/>
          </p:nvSpPr>
          <p:spPr>
            <a:xfrm>
              <a:off x="17220027" y="5604748"/>
              <a:ext cx="80264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5DA531F-980A-466E-8FFC-C893C3CC3C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96098"/>
              </p:ext>
            </p:extLst>
          </p:nvPr>
        </p:nvGraphicFramePr>
        <p:xfrm>
          <a:off x="1992313" y="10637838"/>
          <a:ext cx="9993312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Equation" r:id="rId13" imgW="2806560" imgH="444240" progId="Equation.DSMT4">
                  <p:embed/>
                </p:oleObj>
              </mc:Choice>
              <mc:Fallback>
                <p:oleObj name="Equation" r:id="rId13" imgW="2806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92313" y="10637838"/>
                        <a:ext cx="9993312" cy="15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0550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676" y="1516796"/>
            <a:ext cx="24137817" cy="1754326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tx1"/>
                </a:solidFill>
              </a:rPr>
              <a:t>2-35</a:t>
            </a:r>
            <a:r>
              <a:rPr lang="en-US" sz="3600" dirty="0">
                <a:solidFill>
                  <a:schemeClr val="tx1"/>
                </a:solidFill>
              </a:rPr>
              <a:t>.Xác </a:t>
            </a:r>
            <a:r>
              <a:rPr lang="en-US" sz="3600" dirty="0" err="1">
                <a:solidFill>
                  <a:schemeClr val="tx1"/>
                </a:solidFill>
              </a:rPr>
              <a:t>định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lực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nén</a:t>
            </a:r>
            <a:r>
              <a:rPr lang="en-US" sz="3600" dirty="0">
                <a:solidFill>
                  <a:schemeClr val="tx1"/>
                </a:solidFill>
              </a:rPr>
              <a:t> phi </a:t>
            </a:r>
            <a:r>
              <a:rPr lang="en-US" sz="3600" dirty="0" err="1">
                <a:solidFill>
                  <a:schemeClr val="tx1"/>
                </a:solidFill>
              </a:rPr>
              <a:t>công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ghế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bay ở </a:t>
            </a:r>
            <a:r>
              <a:rPr lang="en-US" sz="3600" dirty="0" err="1">
                <a:solidFill>
                  <a:schemeClr val="tx1"/>
                </a:solidFill>
              </a:rPr>
              <a:t>các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điểm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cao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nhất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thấp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nhất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vòng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nhào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lộn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nếu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khối</a:t>
            </a:r>
            <a:r>
              <a:rPr lang="en-US" sz="3600" dirty="0">
                <a:solidFill>
                  <a:schemeClr val="tx1"/>
                </a:solidFill>
              </a:rPr>
              <a:t> l</a:t>
            </a:r>
            <a:r>
              <a:rPr lang="vi-VN" sz="3600" dirty="0">
                <a:solidFill>
                  <a:schemeClr val="tx1"/>
                </a:solidFill>
              </a:rPr>
              <a:t>ư</a:t>
            </a:r>
            <a:r>
              <a:rPr lang="en-US" sz="3600" dirty="0" err="1">
                <a:solidFill>
                  <a:schemeClr val="tx1"/>
                </a:solidFill>
              </a:rPr>
              <a:t>ợng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phi </a:t>
            </a:r>
            <a:r>
              <a:rPr lang="en-US" sz="3600" dirty="0" err="1">
                <a:solidFill>
                  <a:schemeClr val="tx1"/>
                </a:solidFill>
              </a:rPr>
              <a:t>công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bằng</a:t>
            </a:r>
            <a:r>
              <a:rPr lang="en-US" sz="3600" dirty="0">
                <a:solidFill>
                  <a:schemeClr val="tx1"/>
                </a:solidFill>
              </a:rPr>
              <a:t> 75 kg, </a:t>
            </a:r>
            <a:r>
              <a:rPr lang="en-US" sz="3600" dirty="0" err="1">
                <a:solidFill>
                  <a:schemeClr val="tx1"/>
                </a:solidFill>
              </a:rPr>
              <a:t>bán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kính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vòng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nhào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lộn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bằng</a:t>
            </a:r>
            <a:r>
              <a:rPr lang="en-US" sz="3600" dirty="0">
                <a:solidFill>
                  <a:schemeClr val="tx1"/>
                </a:solidFill>
              </a:rPr>
              <a:t> 200 m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vận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tốc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của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máy</a:t>
            </a:r>
            <a:r>
              <a:rPr lang="en-US" sz="3600" dirty="0">
                <a:solidFill>
                  <a:schemeClr val="tx1"/>
                </a:solidFill>
              </a:rPr>
              <a:t> bay </a:t>
            </a:r>
            <a:r>
              <a:rPr lang="en-US" sz="3600" dirty="0" err="1">
                <a:solidFill>
                  <a:schemeClr val="tx1"/>
                </a:solidFill>
              </a:rPr>
              <a:t>trong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vòng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nhào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lộn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luôn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luôn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không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đổi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và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bằng</a:t>
            </a:r>
            <a:r>
              <a:rPr lang="en-US" sz="3600" dirty="0">
                <a:solidFill>
                  <a:schemeClr val="tx1"/>
                </a:solidFill>
              </a:rPr>
              <a:t> 360 km/h.</a:t>
            </a:r>
            <a:endParaRPr lang="vi-VN" sz="3600" dirty="0">
              <a:solidFill>
                <a:schemeClr val="tx1"/>
              </a:solidFill>
            </a:endParaRPr>
          </a:p>
        </p:txBody>
      </p:sp>
      <p:sp>
        <p:nvSpPr>
          <p:cNvPr id="35" name="ĐỘNG LỰC HỌC VẬT RẮN">
            <a:extLst>
              <a:ext uri="{FF2B5EF4-FFF2-40B4-BE49-F238E27FC236}">
                <a16:creationId xmlns:a16="http://schemas.microsoft.com/office/drawing/2014/main" id="{F449F9C7-59CC-407C-843E-7FB67443487B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sp>
        <p:nvSpPr>
          <p:cNvPr id="10" name="Text Box 177">
            <a:extLst>
              <a:ext uri="{FF2B5EF4-FFF2-40B4-BE49-F238E27FC236}">
                <a16:creationId xmlns:a16="http://schemas.microsoft.com/office/drawing/2014/main" id="{D0CB9C06-A597-48A4-BC4E-ADA9D036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8615802"/>
            <a:ext cx="485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87DB15-957C-4301-B6E1-AFED376A3B55}"/>
                  </a:ext>
                </a:extLst>
              </p:cNvPr>
              <p:cNvSpPr/>
              <p:nvPr/>
            </p:nvSpPr>
            <p:spPr>
              <a:xfrm>
                <a:off x="476350" y="3846748"/>
                <a:ext cx="16723994" cy="8281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/>
                  <a:t>Bài </a:t>
                </a:r>
                <a:r>
                  <a:rPr lang="en-US" b="1" dirty="0" err="1"/>
                  <a:t>giải</a:t>
                </a:r>
                <a:r>
                  <a:rPr lang="en-US" b="1" dirty="0"/>
                  <a:t>:</a:t>
                </a:r>
                <a:r>
                  <a:rPr lang="en-US" dirty="0"/>
                  <a:t>  </a:t>
                </a:r>
              </a:p>
              <a:p>
                <a:pPr algn="just"/>
                <a:r>
                  <a:rPr lang="en-US" dirty="0"/>
                  <a:t>-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Ox</a:t>
                </a:r>
              </a:p>
              <a:p>
                <a:pPr algn="just"/>
                <a:r>
                  <a:rPr lang="en-US" dirty="0"/>
                  <a:t>-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lực</a:t>
                </a:r>
                <a:r>
                  <a:rPr lang="en-US" dirty="0"/>
                  <a:t> </a:t>
                </a:r>
                <a:r>
                  <a:rPr lang="en-US" dirty="0" err="1"/>
                  <a:t>tác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</a:t>
                </a:r>
                <a:r>
                  <a:rPr lang="en-US" dirty="0" err="1"/>
                  <a:t>vật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vi-VN" dirty="0"/>
              </a:p>
              <a:p>
                <a:pPr algn="just"/>
                <a:r>
                  <a:rPr lang="en-US" dirty="0"/>
                  <a:t>Ph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trình</a:t>
                </a:r>
                <a:r>
                  <a:rPr lang="en-US" dirty="0"/>
                  <a:t> ĐL II Newton:</a:t>
                </a:r>
              </a:p>
              <a:p>
                <a:pPr algn="just"/>
                <a:r>
                  <a:rPr lang="en-US" dirty="0"/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1"/>
                    </a:solidFill>
                  </a:rPr>
                  <a:t>m.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h𝑡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just"/>
                <a:r>
                  <a:rPr lang="en-US" dirty="0"/>
                  <a:t>a,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 </a:t>
                </a:r>
              </a:p>
              <a:p>
                <a:pPr algn="just"/>
                <a:r>
                  <a:rPr lang="en-US" dirty="0" err="1"/>
                  <a:t>Chiếu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Ox: N = m.(a</a:t>
                </a:r>
                <a:r>
                  <a:rPr lang="en-US" baseline="-25000" dirty="0"/>
                  <a:t>n </a:t>
                </a:r>
                <a:r>
                  <a:rPr lang="en-US" dirty="0"/>
                  <a:t>- g) = m.(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- g)</a:t>
                </a:r>
                <a:r>
                  <a:rPr lang="en-US" baseline="-25000" dirty="0"/>
                  <a:t> </a:t>
                </a:r>
                <a:r>
                  <a:rPr lang="en-US" dirty="0"/>
                  <a:t>= 3015 (N)</a:t>
                </a:r>
              </a:p>
              <a:p>
                <a:pPr algn="just"/>
                <a:r>
                  <a:rPr lang="en-US" dirty="0"/>
                  <a:t>b,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thấp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 </a:t>
                </a:r>
              </a:p>
              <a:p>
                <a:pPr algn="just"/>
                <a:r>
                  <a:rPr lang="en-US" dirty="0" err="1"/>
                  <a:t>Chiếu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Ox: N = m.(a</a:t>
                </a:r>
                <a:r>
                  <a:rPr lang="en-US" baseline="-25000" dirty="0"/>
                  <a:t>n </a:t>
                </a:r>
                <a:r>
                  <a:rPr lang="en-US" dirty="0"/>
                  <a:t>+ g) = m.(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+ g)</a:t>
                </a:r>
                <a:r>
                  <a:rPr lang="en-US" baseline="-25000" dirty="0"/>
                  <a:t> </a:t>
                </a:r>
                <a:r>
                  <a:rPr lang="en-US" dirty="0"/>
                  <a:t>= 4485 (N)</a:t>
                </a:r>
              </a:p>
              <a:p>
                <a:pPr algn="just"/>
                <a:r>
                  <a:rPr lang="en-US" dirty="0"/>
                  <a:t>Theo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luật</a:t>
                </a:r>
                <a:r>
                  <a:rPr lang="en-US" dirty="0"/>
                  <a:t> III Newton: </a:t>
                </a:r>
                <a:r>
                  <a:rPr lang="en-US" dirty="0" err="1"/>
                  <a:t>Phản</a:t>
                </a:r>
                <a:r>
                  <a:rPr lang="en-US" dirty="0"/>
                  <a:t> </a:t>
                </a:r>
                <a:r>
                  <a:rPr lang="en-US" dirty="0" err="1"/>
                  <a:t>lực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ghế</a:t>
                </a:r>
                <a:r>
                  <a:rPr lang="en-US" dirty="0"/>
                  <a:t> </a:t>
                </a:r>
                <a:r>
                  <a:rPr lang="en-US" dirty="0" err="1"/>
                  <a:t>tác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phi </a:t>
                </a:r>
                <a:r>
                  <a:rPr lang="en-US" dirty="0" err="1"/>
                  <a:t>công</a:t>
                </a:r>
                <a:r>
                  <a:rPr lang="en-US" dirty="0"/>
                  <a:t> = </a:t>
                </a:r>
                <a:r>
                  <a:rPr lang="en-US" dirty="0" err="1"/>
                  <a:t>lực</a:t>
                </a:r>
                <a:r>
                  <a:rPr lang="en-US" dirty="0"/>
                  <a:t> </a:t>
                </a:r>
                <a:r>
                  <a:rPr lang="en-US" dirty="0" err="1"/>
                  <a:t>nén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phi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lên</a:t>
                </a:r>
                <a:r>
                  <a:rPr lang="en-US" dirty="0"/>
                  <a:t> </a:t>
                </a:r>
                <a:r>
                  <a:rPr lang="en-US" dirty="0" err="1"/>
                  <a:t>ghế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87DB15-957C-4301-B6E1-AFED376A3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50" y="3846748"/>
                <a:ext cx="16723994" cy="8281241"/>
              </a:xfrm>
              <a:prstGeom prst="rect">
                <a:avLst/>
              </a:prstGeom>
              <a:blipFill>
                <a:blip r:embed="rId4"/>
                <a:stretch>
                  <a:fillRect l="-1385" t="-1546" r="-1385" b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D8BAA6-9C14-4971-9B27-2DA12FAC5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244" y="3555083"/>
            <a:ext cx="6550412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743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E2894-41AD-47ED-8CEE-EA59E917B869}"/>
              </a:ext>
            </a:extLst>
          </p:cNvPr>
          <p:cNvSpPr/>
          <p:nvPr/>
        </p:nvSpPr>
        <p:spPr>
          <a:xfrm>
            <a:off x="0" y="1251972"/>
            <a:ext cx="24384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Tóm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r>
              <a:rPr lang="en-US" b="1" dirty="0"/>
              <a:t>:</a:t>
            </a:r>
          </a:p>
          <a:p>
            <a:pPr algn="just"/>
            <a:r>
              <a:rPr lang="en-US" dirty="0"/>
              <a:t>  </a:t>
            </a:r>
          </a:p>
          <a:p>
            <a:pPr marL="857250" indent="-857250" algn="just">
              <a:buAutoNum type="romanUcPeriod"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luật</a:t>
            </a:r>
            <a:r>
              <a:rPr lang="en-US" b="1" dirty="0"/>
              <a:t> Newton</a:t>
            </a:r>
          </a:p>
          <a:p>
            <a:pPr algn="just"/>
            <a:r>
              <a:rPr lang="en-US" dirty="0"/>
              <a:t> 1.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1: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v =      →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algn="just"/>
            <a:r>
              <a:rPr lang="en-US" dirty="0"/>
              <a:t> 2.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2: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 3.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3: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0</a:t>
            </a:r>
          </a:p>
          <a:p>
            <a:pPr algn="just"/>
            <a:r>
              <a:rPr lang="en-US" dirty="0"/>
              <a:t> 4.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066514-B99E-4C54-BF95-80EB36617353}"/>
                  </a:ext>
                </a:extLst>
              </p:cNvPr>
              <p:cNvSpPr/>
              <p:nvPr/>
            </p:nvSpPr>
            <p:spPr>
              <a:xfrm>
                <a:off x="12115799" y="3100928"/>
                <a:ext cx="1800814" cy="774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ons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066514-B99E-4C54-BF95-80EB36617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799" y="3100928"/>
                <a:ext cx="1800814" cy="774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37D370-C637-426E-84B2-B18E6F46C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6097"/>
              </p:ext>
            </p:extLst>
          </p:nvPr>
        </p:nvGraphicFramePr>
        <p:xfrm>
          <a:off x="3200399" y="4810541"/>
          <a:ext cx="2800351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1" name="Equation" r:id="rId6" imgW="533160" imgH="215640" progId="Equation.DSMT4">
                  <p:embed/>
                </p:oleObj>
              </mc:Choice>
              <mc:Fallback>
                <p:oleObj name="Equation" r:id="rId6" imgW="533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399" y="4810541"/>
                        <a:ext cx="2800351" cy="11334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A18121-6BE7-45E1-B2E4-3E136E880690}"/>
              </a:ext>
            </a:extLst>
          </p:cNvPr>
          <p:cNvSpPr/>
          <p:nvPr/>
        </p:nvSpPr>
        <p:spPr>
          <a:xfrm>
            <a:off x="6330668" y="5019541"/>
            <a:ext cx="144321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 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8E8C5-5DFC-43CE-93FF-6534D9238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3787" y="8546277"/>
            <a:ext cx="2905125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C38CF-AC0B-4219-A621-1FF83141B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4565" y="8122228"/>
            <a:ext cx="1885950" cy="343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7589E-BA3E-4B1F-A509-055F1F242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3687" y="8018144"/>
            <a:ext cx="1990725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F88D6-CC83-43AB-92EC-BF7F5AE89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6886" y="7667625"/>
            <a:ext cx="3571875" cy="29527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82D033-7475-43AD-B5D4-7FAD5DBCCD54}"/>
              </a:ext>
            </a:extLst>
          </p:cNvPr>
          <p:cNvSpPr/>
          <p:nvPr/>
        </p:nvSpPr>
        <p:spPr>
          <a:xfrm>
            <a:off x="6448054" y="7724321"/>
            <a:ext cx="27751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lực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06237-A8C9-42F9-A597-506DD94A32C2}"/>
              </a:ext>
            </a:extLst>
          </p:cNvPr>
          <p:cNvSpPr/>
          <p:nvPr/>
        </p:nvSpPr>
        <p:spPr>
          <a:xfrm>
            <a:off x="64331" y="9553812"/>
            <a:ext cx="34684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Lực</a:t>
            </a:r>
            <a:r>
              <a:rPr lang="en-US" dirty="0"/>
              <a:t> ma </a:t>
            </a:r>
            <a:r>
              <a:rPr lang="en-US" dirty="0" err="1"/>
              <a:t>sát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7E9E4-BF8B-48C3-BBBB-BB88079AE801}"/>
              </a:ext>
            </a:extLst>
          </p:cNvPr>
          <p:cNvSpPr/>
          <p:nvPr/>
        </p:nvSpPr>
        <p:spPr>
          <a:xfrm>
            <a:off x="10241087" y="7226257"/>
            <a:ext cx="27751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căng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6DD62-1E66-4A3B-B812-89F63B06603E}"/>
              </a:ext>
            </a:extLst>
          </p:cNvPr>
          <p:cNvSpPr/>
          <p:nvPr/>
        </p:nvSpPr>
        <p:spPr>
          <a:xfrm>
            <a:off x="13916613" y="12038675"/>
            <a:ext cx="2775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37C37D-3D23-414A-8DCF-1CEE751AE3A7}"/>
              </a:ext>
            </a:extLst>
          </p:cNvPr>
          <p:cNvSpPr/>
          <p:nvPr/>
        </p:nvSpPr>
        <p:spPr>
          <a:xfrm>
            <a:off x="18696739" y="10620375"/>
            <a:ext cx="41069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li </a:t>
            </a:r>
            <a:r>
              <a:rPr lang="en-US" dirty="0" err="1"/>
              <a:t>tâm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0A5A9-649E-4BF8-8A96-40874CE09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751" y="10453687"/>
            <a:ext cx="2143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872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E2894-41AD-47ED-8CEE-EA59E917B869}"/>
              </a:ext>
            </a:extLst>
          </p:cNvPr>
          <p:cNvSpPr/>
          <p:nvPr/>
        </p:nvSpPr>
        <p:spPr>
          <a:xfrm>
            <a:off x="0" y="1251972"/>
            <a:ext cx="24384000" cy="1172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Tóm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r>
              <a:rPr lang="en-US" b="1" dirty="0"/>
              <a:t>:</a:t>
            </a:r>
          </a:p>
          <a:p>
            <a:pPr algn="just"/>
            <a:r>
              <a:rPr lang="en-US" dirty="0"/>
              <a:t>  </a:t>
            </a:r>
          </a:p>
          <a:p>
            <a:pPr algn="just"/>
            <a:r>
              <a:rPr lang="en-US" b="1" dirty="0"/>
              <a:t>II. </a:t>
            </a:r>
            <a:r>
              <a:rPr lang="en-US" b="1" dirty="0" err="1"/>
              <a:t>Động</a:t>
            </a:r>
            <a:r>
              <a:rPr lang="en-US" b="1" dirty="0"/>
              <a:t> l</a:t>
            </a:r>
            <a:r>
              <a:rPr lang="vi-VN" b="1" dirty="0"/>
              <a:t>ư</a:t>
            </a:r>
            <a:r>
              <a:rPr lang="en-US" b="1" dirty="0" err="1"/>
              <a:t>ợng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endParaRPr lang="en-US" b="1" dirty="0"/>
          </a:p>
          <a:p>
            <a:pPr algn="just"/>
            <a:r>
              <a:rPr lang="en-US" dirty="0"/>
              <a:t>  1.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I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  2.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II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  </a:t>
            </a:r>
            <a:r>
              <a:rPr lang="en-US" dirty="0"/>
              <a:t>3.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endParaRPr lang="en-US" dirty="0"/>
          </a:p>
          <a:p>
            <a:pPr algn="just"/>
            <a:r>
              <a:rPr lang="en-US" dirty="0"/>
              <a:t>    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: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D509C7A-837A-4C12-95E9-64FC89AB9B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792182"/>
              </p:ext>
            </p:extLst>
          </p:nvPr>
        </p:nvGraphicFramePr>
        <p:xfrm>
          <a:off x="2681287" y="3934403"/>
          <a:ext cx="2012950" cy="155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9" name="Equation" r:id="rId5" imgW="558720" imgH="431640" progId="Equation.DSMT4">
                  <p:embed/>
                </p:oleObj>
              </mc:Choice>
              <mc:Fallback>
                <p:oleObj name="Equation" r:id="rId5" imgW="558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1287" y="3934403"/>
                        <a:ext cx="2012950" cy="155546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A27D5A8-D5E7-43F1-A97A-762A52161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213429"/>
              </p:ext>
            </p:extLst>
          </p:nvPr>
        </p:nvGraphicFramePr>
        <p:xfrm>
          <a:off x="6203949" y="4282986"/>
          <a:ext cx="186764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0"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03949" y="4282986"/>
                        <a:ext cx="1867647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08E165B-6FE1-487D-A1E4-2136FC2BB4E7}"/>
              </a:ext>
            </a:extLst>
          </p:cNvPr>
          <p:cNvSpPr/>
          <p:nvPr/>
        </p:nvSpPr>
        <p:spPr>
          <a:xfrm>
            <a:off x="8061458" y="4399951"/>
            <a:ext cx="60131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vecto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)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C322BFD-F4DC-42C5-B603-35EA48A59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672421"/>
              </p:ext>
            </p:extLst>
          </p:nvPr>
        </p:nvGraphicFramePr>
        <p:xfrm>
          <a:off x="2185987" y="6655118"/>
          <a:ext cx="4289236" cy="1548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Equation" r:id="rId9" imgW="1371600" imgH="495000" progId="Equation.DSMT4">
                  <p:embed/>
                </p:oleObj>
              </mc:Choice>
              <mc:Fallback>
                <p:oleObj name="Equation" r:id="rId9" imgW="13716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85987" y="6655118"/>
                        <a:ext cx="4289236" cy="154889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A95C369-5AA5-4A91-89D6-21FD1840B6AF}"/>
              </a:ext>
            </a:extLst>
          </p:cNvPr>
          <p:cNvSpPr/>
          <p:nvPr/>
        </p:nvSpPr>
        <p:spPr>
          <a:xfrm>
            <a:off x="6605266" y="6985901"/>
            <a:ext cx="154035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= </a:t>
            </a:r>
            <a:r>
              <a:rPr lang="en-US" dirty="0" err="1"/>
              <a:t>xung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lực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3235DFF-D33D-40D1-A688-C4651F4F3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61899"/>
              </p:ext>
            </p:extLst>
          </p:nvPr>
        </p:nvGraphicFramePr>
        <p:xfrm>
          <a:off x="4986792" y="10029799"/>
          <a:ext cx="3577013" cy="1621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2" name="Equation" r:id="rId11" imgW="952200" imgH="431640" progId="Equation.DSMT4">
                  <p:embed/>
                </p:oleObj>
              </mc:Choice>
              <mc:Fallback>
                <p:oleObj name="Equation" r:id="rId11" imgW="952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6792" y="10029799"/>
                        <a:ext cx="3577013" cy="162157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31A7CF2C-B8D9-4699-AD19-203922C25840}"/>
              </a:ext>
            </a:extLst>
          </p:cNvPr>
          <p:cNvSpPr/>
          <p:nvPr/>
        </p:nvSpPr>
        <p:spPr>
          <a:xfrm>
            <a:off x="3128663" y="11725364"/>
            <a:ext cx="108702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560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ĐỘNG LỰC HỌC VẬT RẮN"/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ĐỘNG </a:t>
            </a:r>
            <a:r>
              <a:rPr lang="en-US" dirty="0">
                <a:latin typeface="American Typewriter" panose="02090604020004020304" pitchFamily="18" charset="77"/>
              </a:rPr>
              <a:t>LỰC </a:t>
            </a:r>
            <a:r>
              <a:rPr lang="vi-VN" dirty="0">
                <a:latin typeface="American Typewriter" panose="02090604020004020304" pitchFamily="18" charset="77"/>
              </a:rPr>
              <a:t>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E2894-41AD-47ED-8CEE-EA59E917B869}"/>
              </a:ext>
            </a:extLst>
          </p:cNvPr>
          <p:cNvSpPr/>
          <p:nvPr/>
        </p:nvSpPr>
        <p:spPr>
          <a:xfrm>
            <a:off x="0" y="1251972"/>
            <a:ext cx="24384000" cy="1172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Tóm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r>
              <a:rPr lang="en-US" b="1" dirty="0"/>
              <a:t>:</a:t>
            </a:r>
          </a:p>
          <a:p>
            <a:pPr algn="just"/>
            <a:r>
              <a:rPr lang="en-US" dirty="0"/>
              <a:t>  </a:t>
            </a:r>
          </a:p>
          <a:p>
            <a:pPr algn="just"/>
            <a:r>
              <a:rPr lang="en-US" b="1" dirty="0"/>
              <a:t>III. </a:t>
            </a:r>
            <a:r>
              <a:rPr lang="en-US" b="1" dirty="0" err="1"/>
              <a:t>Momen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l</a:t>
            </a:r>
            <a:r>
              <a:rPr lang="vi-VN" b="1" dirty="0"/>
              <a:t>ư</a:t>
            </a:r>
            <a:r>
              <a:rPr lang="en-US" b="1" dirty="0" err="1"/>
              <a:t>ợng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endParaRPr lang="en-US" b="1" dirty="0"/>
          </a:p>
          <a:p>
            <a:pPr algn="just"/>
            <a:r>
              <a:rPr lang="en-US" dirty="0"/>
              <a:t>  1.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  2.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  </a:t>
            </a:r>
          </a:p>
          <a:p>
            <a:pPr algn="just"/>
            <a:r>
              <a:rPr lang="en-US" dirty="0"/>
              <a:t>3.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endParaRPr lang="en-US" dirty="0"/>
          </a:p>
          <a:p>
            <a:pPr algn="just"/>
            <a:r>
              <a:rPr lang="en-US" dirty="0"/>
              <a:t>     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= 0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95C369-5AA5-4A91-89D6-21FD1840B6AF}"/>
              </a:ext>
            </a:extLst>
          </p:cNvPr>
          <p:cNvSpPr/>
          <p:nvPr/>
        </p:nvSpPr>
        <p:spPr>
          <a:xfrm>
            <a:off x="5528432" y="7184894"/>
            <a:ext cx="108702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F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O)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7CF2C-B8D9-4699-AD19-203922C25840}"/>
              </a:ext>
            </a:extLst>
          </p:cNvPr>
          <p:cNvSpPr/>
          <p:nvPr/>
        </p:nvSpPr>
        <p:spPr>
          <a:xfrm>
            <a:off x="4001817" y="9712244"/>
            <a:ext cx="892744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Momen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88BEF1-B02B-498C-BE63-9098BBDF8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234539"/>
              </p:ext>
            </p:extLst>
          </p:nvPr>
        </p:nvGraphicFramePr>
        <p:xfrm>
          <a:off x="2734371" y="4120835"/>
          <a:ext cx="4040927" cy="73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1" name="Equation" r:id="rId5" imgW="1180800" imgH="215640" progId="Equation.DSMT4">
                  <p:embed/>
                </p:oleObj>
              </mc:Choice>
              <mc:Fallback>
                <p:oleObj name="Equation" r:id="rId5" imgW="1180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4371" y="4120835"/>
                        <a:ext cx="4040927" cy="73866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EED81BC-961E-42D1-8D52-253284F83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151320"/>
              </p:ext>
            </p:extLst>
          </p:nvPr>
        </p:nvGraphicFramePr>
        <p:xfrm>
          <a:off x="2475203" y="6341909"/>
          <a:ext cx="3053229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2" name="Equation" r:id="rId7" imgW="850680" imgH="431640" progId="Equation.DSMT4">
                  <p:embed/>
                </p:oleObj>
              </mc:Choice>
              <mc:Fallback>
                <p:oleObj name="Equation" r:id="rId7" imgW="850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5203" y="6341909"/>
                        <a:ext cx="3053229" cy="15494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160CA0E-FC0A-4B4A-9D83-3F5F5C328FA5}"/>
              </a:ext>
            </a:extLst>
          </p:cNvPr>
          <p:cNvGrpSpPr/>
          <p:nvPr/>
        </p:nvGrpSpPr>
        <p:grpSpPr>
          <a:xfrm>
            <a:off x="16742083" y="2006395"/>
            <a:ext cx="5870268" cy="5108720"/>
            <a:chOff x="16742083" y="2006395"/>
            <a:chExt cx="5870268" cy="51087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A433FC-8C0D-4727-9506-EB694E150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19" b="8227"/>
            <a:stretch/>
          </p:blipFill>
          <p:spPr>
            <a:xfrm>
              <a:off x="16742083" y="2006395"/>
              <a:ext cx="5870268" cy="51087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20EC6F-32C5-4CC5-83E5-4363AE2A07D5}"/>
                </a:ext>
              </a:extLst>
            </p:cNvPr>
            <p:cNvSpPr/>
            <p:nvPr/>
          </p:nvSpPr>
          <p:spPr>
            <a:xfrm>
              <a:off x="21709422" y="4467254"/>
              <a:ext cx="769578" cy="73866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2869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6"/>
          <p:cNvSpPr>
            <a:spLocks noChangeArrowheads="1"/>
          </p:cNvSpPr>
          <p:nvPr/>
        </p:nvSpPr>
        <p:spPr bwMode="auto">
          <a:xfrm>
            <a:off x="30367" y="1380525"/>
            <a:ext cx="24265458" cy="2862322"/>
          </a:xfrm>
          <a:prstGeom prst="rect">
            <a:avLst/>
          </a:prstGeom>
          <a:noFill/>
          <a:ln>
            <a:solidFill>
              <a:srgbClr val="8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2-4.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Một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người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di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chuyển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một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chiếc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với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vận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tốc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không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đổi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Lúc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đầu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người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ấy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kéo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phía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trước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sau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đó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người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ấy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đẩy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phía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sau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Trong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cả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trường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hợp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càng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hợp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với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mặt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phẳng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nằm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ngang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một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góc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α.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Hỏi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trong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trường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hợp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nào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người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ấy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phải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đặt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một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lực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lớn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hơn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?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Biết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rằng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trọng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lượng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của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hệ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ma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sát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giữa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bánh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xe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mặt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đường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là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.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erican Typewriter" panose="02090604020004020304"/>
              <a:ea typeface="+mn-ea"/>
              <a:cs typeface="Times New Roman" pitchFamily="18" charset="0"/>
              <a:sym typeface="American Typewriter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135637" y="4216404"/>
            <a:ext cx="17373600" cy="7294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Tóm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tắt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: Cho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α, P, k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, So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sánh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F</a:t>
            </a:r>
            <a:r>
              <a:rPr kumimoji="0" lang="en-US" sz="3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k</a:t>
            </a:r>
            <a:r>
              <a:rPr kumimoji="0" lang="en-US" sz="3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và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 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F</a:t>
            </a:r>
            <a:r>
              <a:rPr kumimoji="0" lang="en-US" sz="3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đ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itchFamily="18" charset="0"/>
                <a:sym typeface="American Typewriter"/>
              </a:rPr>
              <a:t>?</a:t>
            </a:r>
          </a:p>
        </p:txBody>
      </p:sp>
      <p:sp>
        <p:nvSpPr>
          <p:cNvPr id="11269" name="Text Box 19"/>
          <p:cNvSpPr txBox="1">
            <a:spLocks noChangeArrowheads="1"/>
          </p:cNvSpPr>
          <p:nvPr/>
        </p:nvSpPr>
        <p:spPr bwMode="auto">
          <a:xfrm>
            <a:off x="7962901" y="11353801"/>
            <a:ext cx="9080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merican Typewriter"/>
            </a:endParaRPr>
          </a:p>
        </p:txBody>
      </p:sp>
      <p:sp>
        <p:nvSpPr>
          <p:cNvPr id="11270" name="Rectangle 52"/>
          <p:cNvSpPr>
            <a:spLocks noChangeArrowheads="1"/>
          </p:cNvSpPr>
          <p:nvPr/>
        </p:nvSpPr>
        <p:spPr bwMode="auto">
          <a:xfrm>
            <a:off x="8239970" y="5186487"/>
            <a:ext cx="93362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Phương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trình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định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luật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II Newton:</a:t>
            </a:r>
          </a:p>
        </p:txBody>
      </p:sp>
      <p:graphicFrame>
        <p:nvGraphicFramePr>
          <p:cNvPr id="11271" name="Object 24"/>
          <p:cNvGraphicFramePr>
            <a:graphicFrameLocks noChangeAspect="1"/>
          </p:cNvGraphicFramePr>
          <p:nvPr/>
        </p:nvGraphicFramePr>
        <p:xfrm>
          <a:off x="10603006" y="5850637"/>
          <a:ext cx="55054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2" name="Equation" r:id="rId4" imgW="1651000" imgH="266700" progId="Equation.DSMT4">
                  <p:embed/>
                </p:oleObj>
              </mc:Choice>
              <mc:Fallback>
                <p:oleObj name="Equation" r:id="rId4" imgW="1651000" imgH="266700" progId="Equation.DSMT4">
                  <p:embed/>
                  <p:pic>
                    <p:nvPicPr>
                      <p:cNvPr id="11271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3006" y="5850637"/>
                        <a:ext cx="55054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7" name="Rectangle 52"/>
          <p:cNvSpPr>
            <a:spLocks noChangeArrowheads="1"/>
          </p:cNvSpPr>
          <p:nvPr/>
        </p:nvSpPr>
        <p:spPr bwMode="auto">
          <a:xfrm>
            <a:off x="8329006" y="6673200"/>
            <a:ext cx="8226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Chọn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hệ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quy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chiếu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gắn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với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Oxy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05712-9B19-4077-B936-BC631F5A0796}"/>
              </a:ext>
            </a:extLst>
          </p:cNvPr>
          <p:cNvGrpSpPr/>
          <p:nvPr/>
        </p:nvGrpSpPr>
        <p:grpSpPr>
          <a:xfrm>
            <a:off x="17674102" y="4076508"/>
            <a:ext cx="8008518" cy="4600346"/>
            <a:chOff x="10820401" y="4416427"/>
            <a:chExt cx="6483352" cy="3433630"/>
          </a:xfrm>
        </p:grpSpPr>
        <p:grpSp>
          <p:nvGrpSpPr>
            <p:cNvPr id="11276" name="Group 7"/>
            <p:cNvGrpSpPr>
              <a:grpSpLocks/>
            </p:cNvGrpSpPr>
            <p:nvPr/>
          </p:nvGrpSpPr>
          <p:grpSpPr bwMode="auto">
            <a:xfrm>
              <a:off x="10820401" y="4416427"/>
              <a:ext cx="6483352" cy="3433630"/>
              <a:chOff x="3886200" y="2207479"/>
              <a:chExt cx="3241604" cy="1718744"/>
            </a:xfrm>
          </p:grpSpPr>
          <p:grpSp>
            <p:nvGrpSpPr>
              <p:cNvPr id="11321" name="Group 135"/>
              <p:cNvGrpSpPr>
                <a:grpSpLocks/>
              </p:cNvGrpSpPr>
              <p:nvPr/>
            </p:nvGrpSpPr>
            <p:grpSpPr bwMode="auto">
              <a:xfrm>
                <a:off x="3886200" y="2362201"/>
                <a:ext cx="2515146" cy="1372081"/>
                <a:chOff x="3886200" y="2362201"/>
                <a:chExt cx="2515146" cy="1372080"/>
              </a:xfrm>
            </p:grpSpPr>
            <p:grpSp>
              <p:nvGrpSpPr>
                <p:cNvPr id="11328" name="Group 118"/>
                <p:cNvGrpSpPr>
                  <a:grpSpLocks/>
                </p:cNvGrpSpPr>
                <p:nvPr/>
              </p:nvGrpSpPr>
              <p:grpSpPr bwMode="auto">
                <a:xfrm>
                  <a:off x="3886200" y="2362201"/>
                  <a:ext cx="2515146" cy="1372080"/>
                  <a:chOff x="5302450" y="2406576"/>
                  <a:chExt cx="3004002" cy="1961716"/>
                </a:xfrm>
              </p:grpSpPr>
              <p:grpSp>
                <p:nvGrpSpPr>
                  <p:cNvPr id="11331" name="Group 114"/>
                  <p:cNvGrpSpPr>
                    <a:grpSpLocks/>
                  </p:cNvGrpSpPr>
                  <p:nvPr/>
                </p:nvGrpSpPr>
                <p:grpSpPr bwMode="auto">
                  <a:xfrm>
                    <a:off x="5302450" y="2406576"/>
                    <a:ext cx="3004002" cy="1961716"/>
                    <a:chOff x="5302450" y="2286000"/>
                    <a:chExt cx="3004002" cy="1961716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5672173" y="2980508"/>
                      <a:ext cx="1524394" cy="45899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1828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merican Typewriter"/>
                      </a:endParaRPr>
                    </a:p>
                  </p:txBody>
                </p:sp>
                <p:sp>
                  <p:nvSpPr>
                    <p:cNvPr id="88" name="Flowchart: Connector 87"/>
                    <p:cNvSpPr/>
                    <p:nvPr/>
                  </p:nvSpPr>
                  <p:spPr>
                    <a:xfrm>
                      <a:off x="6187888" y="3298625"/>
                      <a:ext cx="456938" cy="458996"/>
                    </a:xfrm>
                    <a:prstGeom prst="flowChartConnector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1828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merican Typewriter"/>
                      </a:endParaRPr>
                    </a:p>
                  </p:txBody>
                </p:sp>
                <p:cxnSp>
                  <p:nvCxnSpPr>
                    <p:cNvPr id="89" name="Straight Arrow Connector 88"/>
                    <p:cNvCxnSpPr/>
                    <p:nvPr/>
                  </p:nvCxnSpPr>
                  <p:spPr>
                    <a:xfrm rot="5400000">
                      <a:off x="6069484" y="3881647"/>
                      <a:ext cx="731667" cy="1895"/>
                    </a:xfrm>
                    <a:prstGeom prst="straightConnector1">
                      <a:avLst/>
                    </a:prstGeom>
                    <a:ln w="28575">
                      <a:solidFill>
                        <a:srgbClr val="CC00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/>
                    <p:cNvCxnSpPr/>
                    <p:nvPr/>
                  </p:nvCxnSpPr>
                  <p:spPr>
                    <a:xfrm>
                      <a:off x="7162438" y="2982781"/>
                      <a:ext cx="1143295" cy="0"/>
                    </a:xfrm>
                    <a:prstGeom prst="line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/>
                    <p:cNvCxnSpPr/>
                    <p:nvPr/>
                  </p:nvCxnSpPr>
                  <p:spPr>
                    <a:xfrm>
                      <a:off x="5302450" y="3771254"/>
                      <a:ext cx="210267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93"/>
                    <p:cNvCxnSpPr/>
                    <p:nvPr/>
                  </p:nvCxnSpPr>
                  <p:spPr>
                    <a:xfrm rot="10800000">
                      <a:off x="5664589" y="3757621"/>
                      <a:ext cx="762197" cy="2273"/>
                    </a:xfrm>
                    <a:prstGeom prst="straightConnector1">
                      <a:avLst/>
                    </a:prstGeom>
                    <a:ln w="28575">
                      <a:solidFill>
                        <a:srgbClr val="0066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Arrow Connector 94"/>
                    <p:cNvCxnSpPr/>
                    <p:nvPr/>
                  </p:nvCxnSpPr>
                  <p:spPr>
                    <a:xfrm>
                      <a:off x="7467696" y="3200918"/>
                      <a:ext cx="762197" cy="2272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aphicFrame>
                  <p:nvGraphicFramePr>
                    <p:cNvPr id="11340" name="Object 1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520560" y="3819525"/>
                    <a:ext cx="381000" cy="40005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3" name="Equation" r:id="rId6" imgW="253780" imgH="266469" progId="Equation.DSMT4">
                            <p:embed/>
                          </p:oleObj>
                        </mc:Choice>
                        <mc:Fallback>
                          <p:oleObj name="Equation" r:id="rId6" imgW="253780" imgH="266469" progId="Equation.DSMT4">
                            <p:embed/>
                            <p:pic>
                              <p:nvPicPr>
                                <p:cNvPr id="11340" name="Object 1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520560" y="3819525"/>
                                  <a:ext cx="381000" cy="40005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1341" name="Object 1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587360" y="3819525"/>
                    <a:ext cx="228600" cy="32385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4" name="Equation" r:id="rId8" imgW="152268" imgH="215713" progId="Equation.DSMT4">
                            <p:embed/>
                          </p:oleObj>
                        </mc:Choice>
                        <mc:Fallback>
                          <p:oleObj name="Equation" r:id="rId8" imgW="152268" imgH="215713" progId="Equation.DSMT4">
                            <p:embed/>
                            <p:pic>
                              <p:nvPicPr>
                                <p:cNvPr id="11341" name="Object 1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587360" y="3819525"/>
                                  <a:ext cx="228600" cy="32385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1342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492110" y="2514600"/>
                    <a:ext cx="266700" cy="34290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5" name="Equation" r:id="rId10" imgW="177646" imgH="228402" progId="Equation.DSMT4">
                            <p:embed/>
                          </p:oleObj>
                        </mc:Choice>
                        <mc:Fallback>
                          <p:oleObj name="Equation" r:id="rId10" imgW="177646" imgH="228402" progId="Equation.DSMT4">
                            <p:embed/>
                            <p:pic>
                              <p:nvPicPr>
                                <p:cNvPr id="11342" name="Object 1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1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492110" y="2514600"/>
                                  <a:ext cx="266700" cy="34290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1343" name="Object 1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7839371" y="2286000"/>
                    <a:ext cx="305265" cy="399469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6" name="Equation" r:id="rId12" imgW="203024" imgH="266469" progId="Equation.DSMT4">
                            <p:embed/>
                          </p:oleObj>
                        </mc:Choice>
                        <mc:Fallback>
                          <p:oleObj name="Equation" r:id="rId12" imgW="203024" imgH="266469" progId="Equation.DSMT4">
                            <p:embed/>
                            <p:pic>
                              <p:nvPicPr>
                                <p:cNvPr id="11343" name="Object 1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839371" y="2286000"/>
                                  <a:ext cx="305265" cy="39946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1344" name="Object 20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858000" y="2362200"/>
                    <a:ext cx="325438" cy="44767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7" name="Equation" r:id="rId14" imgW="203112" imgH="279279" progId="Equation.DSMT4">
                            <p:embed/>
                          </p:oleObj>
                        </mc:Choice>
                        <mc:Fallback>
                          <p:oleObj name="Equation" r:id="rId14" imgW="203112" imgH="279279" progId="Equation.DSMT4">
                            <p:embed/>
                            <p:pic>
                              <p:nvPicPr>
                                <p:cNvPr id="11344" name="Object 2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858000" y="2362200"/>
                                  <a:ext cx="325438" cy="44767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183294" y="2666937"/>
                      <a:ext cx="684461" cy="304483"/>
                    </a:xfrm>
                    <a:prstGeom prst="rect">
                      <a:avLst/>
                    </a:prstGeom>
                    <a:noFill/>
                    <a:ln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1828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merican Typewriter"/>
                      </a:endParaRPr>
                    </a:p>
                  </p:txBody>
                </p:sp>
                <p:cxnSp>
                  <p:nvCxnSpPr>
                    <p:cNvPr id="106" name="Straight Arrow Connector 105"/>
                    <p:cNvCxnSpPr/>
                    <p:nvPr/>
                  </p:nvCxnSpPr>
                  <p:spPr>
                    <a:xfrm flipV="1">
                      <a:off x="7171918" y="2666937"/>
                      <a:ext cx="686356" cy="30448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Arrow Connector 106"/>
                    <p:cNvCxnSpPr/>
                    <p:nvPr/>
                  </p:nvCxnSpPr>
                  <p:spPr>
                    <a:xfrm>
                      <a:off x="7183294" y="2971419"/>
                      <a:ext cx="684461" cy="2273"/>
                    </a:xfrm>
                    <a:prstGeom prst="straightConnector1">
                      <a:avLst/>
                    </a:prstGeom>
                    <a:ln w="28575">
                      <a:solidFill>
                        <a:srgbClr val="0000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Arrow Connector 112"/>
                    <p:cNvCxnSpPr/>
                    <p:nvPr/>
                  </p:nvCxnSpPr>
                  <p:spPr>
                    <a:xfrm rot="5400000" flipH="1" flipV="1">
                      <a:off x="7039396" y="2820315"/>
                      <a:ext cx="306756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0000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aphicFrame>
                  <p:nvGraphicFramePr>
                    <p:cNvPr id="11349" name="Object 21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7924800" y="2596664"/>
                    <a:ext cx="304800" cy="42703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08" name="Equation" r:id="rId16" imgW="190335" imgH="266469" progId="Equation.DSMT4">
                            <p:embed/>
                          </p:oleObj>
                        </mc:Choice>
                        <mc:Fallback>
                          <p:oleObj name="Equation" r:id="rId16" imgW="190335" imgH="266469" progId="Equation.DSMT4">
                            <p:embed/>
                            <p:pic>
                              <p:nvPicPr>
                                <p:cNvPr id="11349" name="Object 2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24800" y="2596664"/>
                                  <a:ext cx="304800" cy="42703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11332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7759791" y="3386582"/>
                  <a:ext cx="211339" cy="35976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7709" name="Equation" r:id="rId18" imgW="126890" imgH="228402" progId="Equation.DSMT4">
                          <p:embed/>
                        </p:oleObj>
                      </mc:Choice>
                      <mc:Fallback>
                        <p:oleObj name="Equation" r:id="rId18" imgW="126890" imgH="228402" progId="Equation.DSMT4">
                          <p:embed/>
                          <p:pic>
                            <p:nvPicPr>
                              <p:cNvPr id="11332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759791" y="3386582"/>
                                <a:ext cx="211339" cy="35976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31" name="Arc 130"/>
                <p:cNvSpPr/>
                <p:nvPr/>
              </p:nvSpPr>
              <p:spPr>
                <a:xfrm>
                  <a:off x="5714959" y="2743067"/>
                  <a:ext cx="46037" cy="228857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1828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merican Typewriter"/>
                  </a:endParaRPr>
                </a:p>
              </p:txBody>
            </p:sp>
            <p:graphicFrame>
              <p:nvGraphicFramePr>
                <p:cNvPr id="11330" name="Object 26"/>
                <p:cNvGraphicFramePr>
                  <a:graphicFrameLocks noChangeAspect="1"/>
                </p:cNvGraphicFramePr>
                <p:nvPr/>
              </p:nvGraphicFramePr>
              <p:xfrm>
                <a:off x="5781675" y="2700591"/>
                <a:ext cx="127000" cy="1301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710" name="Equation" r:id="rId20" imgW="152334" imgH="139639" progId="Equation.DSMT4">
                        <p:embed/>
                      </p:oleObj>
                    </mc:Choice>
                    <mc:Fallback>
                      <p:oleObj name="Equation" r:id="rId20" imgW="152334" imgH="139639" progId="Equation.DSMT4">
                        <p:embed/>
                        <p:pic>
                          <p:nvPicPr>
                            <p:cNvPr id="11330" name="Object 2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81675" y="2700591"/>
                              <a:ext cx="127000" cy="1301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322" name="Group 73"/>
              <p:cNvGrpSpPr>
                <a:grpSpLocks/>
              </p:cNvGrpSpPr>
              <p:nvPr/>
            </p:nvGrpSpPr>
            <p:grpSpPr bwMode="auto">
              <a:xfrm>
                <a:off x="4644747" y="2207479"/>
                <a:ext cx="2483057" cy="1718744"/>
                <a:chOff x="157542" y="77735"/>
                <a:chExt cx="962824" cy="976709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>
                  <a:off x="223508" y="754187"/>
                  <a:ext cx="6727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228432" y="131020"/>
                  <a:ext cx="0" cy="6222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 Box 23"/>
                <p:cNvSpPr txBox="1"/>
                <p:nvPr/>
              </p:nvSpPr>
              <p:spPr>
                <a:xfrm>
                  <a:off x="157542" y="754601"/>
                  <a:ext cx="307160" cy="29984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marL="0" marR="0" lvl="0" indent="0" algn="l" defTabSz="1828800" rtl="0" eaLnBrk="1" fontAlgn="base" latinLnBrk="0" hangingPunct="1">
                    <a:lnSpc>
                      <a:spcPct val="115000"/>
                    </a:lnSpc>
                    <a:spcBef>
                      <a:spcPct val="0"/>
                    </a:spcBef>
                    <a:spcAft>
                      <a:spcPts val="2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American Typewriter"/>
                    </a:rPr>
                    <a:t>O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endParaRPr>
                </a:p>
              </p:txBody>
            </p:sp>
            <p:sp>
              <p:nvSpPr>
                <p:cNvPr id="81" name="Text Box 24"/>
                <p:cNvSpPr txBox="1"/>
                <p:nvPr/>
              </p:nvSpPr>
              <p:spPr>
                <a:xfrm>
                  <a:off x="813206" y="746059"/>
                  <a:ext cx="307160" cy="300746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marL="0" marR="0" lvl="0" indent="0" algn="l" defTabSz="1828800" rtl="0" eaLnBrk="1" fontAlgn="base" latinLnBrk="0" hangingPunct="1">
                    <a:lnSpc>
                      <a:spcPct val="115000"/>
                    </a:lnSpc>
                    <a:spcBef>
                      <a:spcPct val="0"/>
                    </a:spcBef>
                    <a:spcAft>
                      <a:spcPts val="2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American Typewriter"/>
                    </a:rPr>
                    <a:t>x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endParaRPr>
                </a:p>
              </p:txBody>
            </p:sp>
            <p:sp>
              <p:nvSpPr>
                <p:cNvPr id="82" name="Text Box 25"/>
                <p:cNvSpPr txBox="1"/>
                <p:nvPr/>
              </p:nvSpPr>
              <p:spPr>
                <a:xfrm>
                  <a:off x="252438" y="77735"/>
                  <a:ext cx="307160" cy="29984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marL="0" marR="0" lvl="0" indent="0" algn="l" defTabSz="1828800" rtl="0" eaLnBrk="1" fontAlgn="base" latinLnBrk="0" hangingPunct="1">
                    <a:lnSpc>
                      <a:spcPct val="115000"/>
                    </a:lnSpc>
                    <a:spcBef>
                      <a:spcPct val="0"/>
                    </a:spcBef>
                    <a:spcAft>
                      <a:spcPts val="2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American Typewriter"/>
                    </a:rPr>
                    <a:t>y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endParaRPr>
                </a:p>
              </p:txBody>
            </p:sp>
          </p:grpSp>
        </p:grpSp>
        <p:cxnSp>
          <p:nvCxnSpPr>
            <p:cNvPr id="91" name="Straight Arrow Connector 90"/>
            <p:cNvCxnSpPr/>
            <p:nvPr/>
          </p:nvCxnSpPr>
          <p:spPr bwMode="auto">
            <a:xfrm rot="5400000" flipH="1" flipV="1">
              <a:off x="12001502" y="6064251"/>
              <a:ext cx="1406524" cy="317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9AC949-B546-4E18-BCF9-AA2CDE633A81}"/>
              </a:ext>
            </a:extLst>
          </p:cNvPr>
          <p:cNvGrpSpPr/>
          <p:nvPr/>
        </p:nvGrpSpPr>
        <p:grpSpPr>
          <a:xfrm>
            <a:off x="18089068" y="7699081"/>
            <a:ext cx="6695495" cy="4613869"/>
            <a:chOff x="16094075" y="4298950"/>
            <a:chExt cx="5276852" cy="3532360"/>
          </a:xfrm>
        </p:grpSpPr>
        <p:grpSp>
          <p:nvGrpSpPr>
            <p:cNvPr id="11278" name="Group 8"/>
            <p:cNvGrpSpPr>
              <a:grpSpLocks/>
            </p:cNvGrpSpPr>
            <p:nvPr/>
          </p:nvGrpSpPr>
          <p:grpSpPr bwMode="auto">
            <a:xfrm>
              <a:off x="16094075" y="4298950"/>
              <a:ext cx="5276852" cy="3532360"/>
              <a:chOff x="6542625" y="2144849"/>
              <a:chExt cx="2638024" cy="1766663"/>
            </a:xfrm>
          </p:grpSpPr>
          <p:grpSp>
            <p:nvGrpSpPr>
              <p:cNvPr id="11291" name="Group 134"/>
              <p:cNvGrpSpPr>
                <a:grpSpLocks/>
              </p:cNvGrpSpPr>
              <p:nvPr/>
            </p:nvGrpSpPr>
            <p:grpSpPr bwMode="auto">
              <a:xfrm>
                <a:off x="6542625" y="2427148"/>
                <a:ext cx="2444055" cy="1296107"/>
                <a:chOff x="6595240" y="2438400"/>
                <a:chExt cx="2443322" cy="1296106"/>
              </a:xfrm>
            </p:grpSpPr>
            <p:grpSp>
              <p:nvGrpSpPr>
                <p:cNvPr id="11298" name="Group 120"/>
                <p:cNvGrpSpPr>
                  <a:grpSpLocks/>
                </p:cNvGrpSpPr>
                <p:nvPr/>
              </p:nvGrpSpPr>
              <p:grpSpPr bwMode="auto">
                <a:xfrm>
                  <a:off x="6595240" y="2438400"/>
                  <a:ext cx="2443322" cy="1296106"/>
                  <a:chOff x="651640" y="2590800"/>
                  <a:chExt cx="3246849" cy="1800085"/>
                </a:xfrm>
              </p:grpSpPr>
              <p:graphicFrame>
                <p:nvGraphicFramePr>
                  <p:cNvPr id="11301" name="Object 14"/>
                  <p:cNvGraphicFramePr>
                    <a:graphicFrameLocks noChangeAspect="1"/>
                  </p:cNvGraphicFramePr>
                  <p:nvPr/>
                </p:nvGraphicFramePr>
                <p:xfrm>
                  <a:off x="1828800" y="2590800"/>
                  <a:ext cx="304800" cy="4267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7711" name="Equation" r:id="rId22" imgW="190335" imgH="266469" progId="Equation.DSMT4">
                          <p:embed/>
                        </p:oleObj>
                      </mc:Choice>
                      <mc:Fallback>
                        <p:oleObj name="Equation" r:id="rId22" imgW="190335" imgH="266469" progId="Equation.DSMT4">
                          <p:embed/>
                          <p:pic>
                            <p:nvPicPr>
                              <p:cNvPr id="11301" name="Object 1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828800" y="2590800"/>
                                <a:ext cx="304800" cy="42672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130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651640" y="2657475"/>
                    <a:ext cx="3246849" cy="1733410"/>
                    <a:chOff x="651640" y="2657475"/>
                    <a:chExt cx="3246849" cy="1733410"/>
                  </a:xfrm>
                </p:grpSpPr>
                <p:grpSp>
                  <p:nvGrpSpPr>
                    <p:cNvPr id="11303" name="Group 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51640" y="2657475"/>
                      <a:ext cx="3246849" cy="1733410"/>
                      <a:chOff x="651640" y="2657475"/>
                      <a:chExt cx="3246849" cy="1733410"/>
                    </a:xfrm>
                  </p:grpSpPr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1828250" y="3124993"/>
                        <a:ext cx="1524531" cy="4565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18288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merican Typewriter"/>
                        </a:endParaRPr>
                      </a:p>
                    </p:txBody>
                  </p:sp>
                  <p:sp>
                    <p:nvSpPr>
                      <p:cNvPr id="34" name="Flowchart: Connector 33"/>
                      <p:cNvSpPr/>
                      <p:nvPr/>
                    </p:nvSpPr>
                    <p:spPr>
                      <a:xfrm>
                        <a:off x="2342753" y="3442569"/>
                        <a:ext cx="457570" cy="456516"/>
                      </a:xfrm>
                      <a:prstGeom prst="flowChartConnector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18288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merican Typewriter"/>
                        </a:endParaRPr>
                      </a:p>
                    </p:txBody>
                  </p:sp>
                  <p:cxnSp>
                    <p:nvCxnSpPr>
                      <p:cNvPr id="39" name="Straight Arrow Connector 38"/>
                      <p:cNvCxnSpPr/>
                      <p:nvPr/>
                    </p:nvCxnSpPr>
                    <p:spPr>
                      <a:xfrm rot="5400000">
                        <a:off x="2224421" y="4023736"/>
                        <a:ext cx="732188" cy="210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CC00FF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Arrow Connector 42"/>
                      <p:cNvCxnSpPr/>
                      <p:nvPr/>
                    </p:nvCxnSpPr>
                    <p:spPr>
                      <a:xfrm>
                        <a:off x="1142948" y="2818445"/>
                        <a:ext cx="685302" cy="306548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>
                      <a:xfrm>
                        <a:off x="651640" y="3127199"/>
                        <a:ext cx="1142872" cy="2205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>
                        <a:off x="1457133" y="3912317"/>
                        <a:ext cx="2104402" cy="220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Arrow Connector 69"/>
                      <p:cNvCxnSpPr/>
                      <p:nvPr/>
                    </p:nvCxnSpPr>
                    <p:spPr>
                      <a:xfrm rot="10800000">
                        <a:off x="1821923" y="3901289"/>
                        <a:ext cx="761212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66FF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Arrow Connector 71"/>
                      <p:cNvCxnSpPr/>
                      <p:nvPr/>
                    </p:nvCxnSpPr>
                    <p:spPr>
                      <a:xfrm>
                        <a:off x="3440918" y="3352149"/>
                        <a:ext cx="457571" cy="2205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Rectangle 74"/>
                      <p:cNvSpPr/>
                      <p:nvPr/>
                    </p:nvSpPr>
                    <p:spPr>
                      <a:xfrm>
                        <a:off x="1142948" y="2818445"/>
                        <a:ext cx="685302" cy="306548"/>
                      </a:xfrm>
                      <a:prstGeom prst="rect">
                        <a:avLst/>
                      </a:prstGeom>
                      <a:noFill/>
                      <a:ln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18288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merican Typewriter"/>
                        </a:endParaRPr>
                      </a:p>
                    </p:txBody>
                  </p:sp>
                  <p:cxnSp>
                    <p:nvCxnSpPr>
                      <p:cNvPr id="77" name="Straight Arrow Connector 76"/>
                      <p:cNvCxnSpPr/>
                      <p:nvPr/>
                    </p:nvCxnSpPr>
                    <p:spPr>
                      <a:xfrm>
                        <a:off x="1142948" y="2818445"/>
                        <a:ext cx="685302" cy="2205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00FF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/>
                      <p:cNvCxnSpPr/>
                      <p:nvPr/>
                    </p:nvCxnSpPr>
                    <p:spPr>
                      <a:xfrm rot="5400000">
                        <a:off x="990775" y="2972822"/>
                        <a:ext cx="304343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00FF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aphicFrame>
                    <p:nvGraphicFramePr>
                      <p:cNvPr id="11316" name="Object 10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676400" y="3962400"/>
                      <a:ext cx="381000" cy="40005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7712" name="Equation" r:id="rId23" imgW="253780" imgH="266469" progId="Equation.DSMT4">
                              <p:embed/>
                            </p:oleObj>
                          </mc:Choice>
                          <mc:Fallback>
                            <p:oleObj name="Equation" r:id="rId23" imgW="253780" imgH="266469" progId="Equation.DSMT4">
                              <p:embed/>
                              <p:pic>
                                <p:nvPicPr>
                                  <p:cNvPr id="11316" name="Object 10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7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1676400" y="3962400"/>
                                    <a:ext cx="381000" cy="40005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11317" name="Object 11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2743200" y="3962400"/>
                      <a:ext cx="228600" cy="32385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7713" name="Equation" r:id="rId24" imgW="152268" imgH="215713" progId="Equation.DSMT4">
                              <p:embed/>
                            </p:oleObj>
                          </mc:Choice>
                          <mc:Fallback>
                            <p:oleObj name="Equation" r:id="rId24" imgW="152268" imgH="215713" progId="Equation.DSMT4">
                              <p:embed/>
                              <p:pic>
                                <p:nvPicPr>
                                  <p:cNvPr id="11317" name="Object 11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9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743200" y="3962400"/>
                                    <a:ext cx="228600" cy="32385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11318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2647950" y="2657475"/>
                      <a:ext cx="266700" cy="3429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7714" name="Equation" r:id="rId25" imgW="177646" imgH="228402" progId="Equation.DSMT4">
                              <p:embed/>
                            </p:oleObj>
                          </mc:Choice>
                          <mc:Fallback>
                            <p:oleObj name="Equation" r:id="rId25" imgW="177646" imgH="228402" progId="Equation.DSMT4">
                              <p:embed/>
                              <p:pic>
                                <p:nvPicPr>
                                  <p:cNvPr id="11318" name="Object 1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1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647950" y="2657475"/>
                                    <a:ext cx="266700" cy="3429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11319" name="Object 13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516306" y="3124357"/>
                      <a:ext cx="303688" cy="399067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7715" name="Equation" r:id="rId26" imgW="203024" imgH="266469" progId="Equation.DSMT4">
                              <p:embed/>
                            </p:oleObj>
                          </mc:Choice>
                          <mc:Fallback>
                            <p:oleObj name="Equation" r:id="rId26" imgW="203024" imgH="266469" progId="Equation.DSMT4">
                              <p:embed/>
                              <p:pic>
                                <p:nvPicPr>
                                  <p:cNvPr id="11319" name="Object 13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7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1516306" y="3124357"/>
                                    <a:ext cx="303688" cy="39906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11320" name="Object 15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776755" y="2693483"/>
                      <a:ext cx="325438" cy="447675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7716" name="Equation" r:id="rId28" imgW="203112" imgH="279279" progId="Equation.DSMT4">
                              <p:embed/>
                            </p:oleObj>
                          </mc:Choice>
                          <mc:Fallback>
                            <p:oleObj name="Equation" r:id="rId28" imgW="203112" imgH="279279" progId="Equation.DSMT4">
                              <p:embed/>
                              <p:pic>
                                <p:nvPicPr>
                                  <p:cNvPr id="11320" name="Object 15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5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776755" y="2693483"/>
                                    <a:ext cx="325438" cy="44767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aphicFrame>
                  <p:nvGraphicFramePr>
                    <p:cNvPr id="11304" name="Object 2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57599" y="3465101"/>
                    <a:ext cx="225142" cy="36151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7717" name="Equation" r:id="rId29" imgW="126890" imgH="228402" progId="Equation.DSMT4">
                            <p:embed/>
                          </p:oleObj>
                        </mc:Choice>
                        <mc:Fallback>
                          <p:oleObj name="Equation" r:id="rId29" imgW="126890" imgH="228402" progId="Equation.DSMT4">
                            <p:embed/>
                            <p:pic>
                              <p:nvPicPr>
                                <p:cNvPr id="11304" name="Object 2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57599" y="3465101"/>
                                  <a:ext cx="225142" cy="3615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  <p:graphicFrame>
              <p:nvGraphicFramePr>
                <p:cNvPr id="11299" name="Object 27"/>
                <p:cNvGraphicFramePr>
                  <a:graphicFrameLocks noChangeAspect="1"/>
                </p:cNvGraphicFramePr>
                <p:nvPr/>
              </p:nvGraphicFramePr>
              <p:xfrm>
                <a:off x="7239000" y="2613804"/>
                <a:ext cx="127000" cy="1301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718" name="Equation" r:id="rId30" imgW="152334" imgH="139639" progId="Equation.DSMT4">
                        <p:embed/>
                      </p:oleObj>
                    </mc:Choice>
                    <mc:Fallback>
                      <p:oleObj name="Equation" r:id="rId30" imgW="152334" imgH="139639" progId="Equation.DSMT4">
                        <p:embed/>
                        <p:pic>
                          <p:nvPicPr>
                            <p:cNvPr id="11299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39000" y="2613804"/>
                              <a:ext cx="127000" cy="1301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4" name="Arc 133"/>
                <p:cNvSpPr/>
                <p:nvPr/>
              </p:nvSpPr>
              <p:spPr>
                <a:xfrm>
                  <a:off x="7163308" y="2591195"/>
                  <a:ext cx="44430" cy="22866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1828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merican Typewriter"/>
                  </a:endParaRPr>
                </a:p>
              </p:txBody>
            </p:sp>
          </p:grpSp>
          <p:grpSp>
            <p:nvGrpSpPr>
              <p:cNvPr id="11292" name="Group 65"/>
              <p:cNvGrpSpPr>
                <a:grpSpLocks/>
              </p:cNvGrpSpPr>
              <p:nvPr/>
            </p:nvGrpSpPr>
            <p:grpSpPr bwMode="auto">
              <a:xfrm>
                <a:off x="7982504" y="2144849"/>
                <a:ext cx="1198145" cy="1655676"/>
                <a:chOff x="223606" y="0"/>
                <a:chExt cx="849782" cy="1013495"/>
              </a:xfrm>
            </p:grpSpPr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223439" y="754294"/>
                  <a:ext cx="67320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flipV="1">
                  <a:off x="227942" y="131224"/>
                  <a:ext cx="0" cy="622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 Box 24"/>
                <p:cNvSpPr txBox="1"/>
                <p:nvPr/>
              </p:nvSpPr>
              <p:spPr>
                <a:xfrm>
                  <a:off x="766055" y="731937"/>
                  <a:ext cx="307333" cy="281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marL="0" marR="0" lvl="0" indent="0" algn="l" defTabSz="1828800" rtl="0" eaLnBrk="1" fontAlgn="base" latinLnBrk="0" hangingPunct="1">
                    <a:lnSpc>
                      <a:spcPct val="115000"/>
                    </a:lnSpc>
                    <a:spcBef>
                      <a:spcPct val="0"/>
                    </a:spcBef>
                    <a:spcAft>
                      <a:spcPts val="2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American Typewriter"/>
                    </a:rPr>
                    <a:t>x</a:t>
                  </a: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endParaRPr>
                </a:p>
              </p:txBody>
            </p:sp>
            <p:sp>
              <p:nvSpPr>
                <p:cNvPr id="73" name="Text Box 25"/>
                <p:cNvSpPr txBox="1"/>
                <p:nvPr/>
              </p:nvSpPr>
              <p:spPr>
                <a:xfrm>
                  <a:off x="261715" y="0"/>
                  <a:ext cx="307333" cy="30035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marL="0" marR="0" lvl="0" indent="0" algn="l" defTabSz="1828800" rtl="0" eaLnBrk="1" fontAlgn="base" latinLnBrk="0" hangingPunct="1">
                    <a:lnSpc>
                      <a:spcPct val="115000"/>
                    </a:lnSpc>
                    <a:spcBef>
                      <a:spcPct val="0"/>
                    </a:spcBef>
                    <a:spcAft>
                      <a:spcPts val="2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American Typewriter"/>
                    </a:rPr>
                    <a:t>y</a:t>
                  </a: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endParaRPr>
                </a:p>
              </p:txBody>
            </p:sp>
          </p:grpSp>
          <p:sp>
            <p:nvSpPr>
              <p:cNvPr id="120" name="Text Box 23"/>
              <p:cNvSpPr txBox="1"/>
              <p:nvPr/>
            </p:nvSpPr>
            <p:spPr>
              <a:xfrm>
                <a:off x="7794093" y="3384318"/>
                <a:ext cx="793629" cy="5271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marR="0" lvl="0" indent="0" algn="l" defTabSz="18288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2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American Typewriter"/>
                  </a:rPr>
                  <a:t>O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American Typewriter"/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 bwMode="auto">
            <a:xfrm rot="5400000" flipH="1" flipV="1">
              <a:off x="18288001" y="6035677"/>
              <a:ext cx="1406526" cy="317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81" name="Rectangle 52"/>
          <p:cNvSpPr>
            <a:spLocks noChangeArrowheads="1"/>
          </p:cNvSpPr>
          <p:nvPr/>
        </p:nvSpPr>
        <p:spPr bwMode="auto">
          <a:xfrm>
            <a:off x="8329006" y="10414738"/>
            <a:ext cx="57310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* </a:t>
            </a:r>
            <a:r>
              <a:rPr kumimoji="0" lang="en-US" altLang="en-US" sz="3600" b="1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Trường</a:t>
            </a:r>
            <a:r>
              <a:rPr kumimoji="0" lang="en-US" altLang="en-US" sz="36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1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hợp</a:t>
            </a:r>
            <a:r>
              <a:rPr kumimoji="0" lang="en-US" altLang="en-US" sz="36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1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đẩy</a:t>
            </a:r>
            <a:r>
              <a:rPr kumimoji="0" lang="en-US" altLang="en-US" sz="36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 </a:t>
            </a:r>
            <a:r>
              <a:rPr kumimoji="0" lang="en-US" altLang="en-US" sz="3600" b="1" i="1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xe</a:t>
            </a:r>
            <a:r>
              <a:rPr kumimoji="0" lang="en-US" altLang="en-US" sz="36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erican Typewriter" panose="02090604020004020304"/>
                <a:ea typeface="+mn-ea"/>
                <a:cs typeface="Times New Roman" panose="02020603050405020304" pitchFamily="18" charset="0"/>
                <a:sym typeface="American Typewriter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9309290" y="12788205"/>
            <a:ext cx="1016000" cy="2952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merican Typewri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11793" y="11061069"/>
                <a:ext cx="81295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𝑑</m:t>
                          </m:r>
                        </m:sub>
                      </m:sSub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𝑐𝑜𝑠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𝛼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𝑚𝑠</m:t>
                          </m:r>
                        </m:sub>
                      </m:sSub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=0→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𝑑</m:t>
                          </m:r>
                        </m:sub>
                      </m:sSub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𝑐𝑜𝑠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𝛼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−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𝑘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.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𝑁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=0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American Typewriter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793" y="11061069"/>
                <a:ext cx="8129597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489953" y="11679572"/>
                <a:ext cx="848488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−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𝑃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𝑑</m:t>
                          </m:r>
                        </m:sub>
                      </m:sSub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𝑠𝑖𝑛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𝛼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+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𝑁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=0→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𝑁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𝑃</m:t>
                      </m:r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+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𝑑</m:t>
                          </m:r>
                        </m:sub>
                      </m:sSub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𝑠𝑖𝑛</m:t>
                      </m:r>
                      <m:r>
                        <a:rPr kumimoji="0" lang="en-US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𝛼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American Typewriter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53" y="11679572"/>
                <a:ext cx="8484887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847910" y="12453529"/>
                <a:ext cx="2616678" cy="69006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𝑘</m:t>
                          </m:r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é</m:t>
                          </m:r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𝑜</m:t>
                          </m:r>
                        </m:sub>
                      </m:sSub>
                      <m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&lt;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𝐹</m:t>
                          </m:r>
                        </m:e>
                        <m:sub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đẩ</m:t>
                          </m:r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American Typewriter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7910" y="12453529"/>
                <a:ext cx="2616678" cy="69006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487950" y="12503441"/>
            <a:ext cx="11314710" cy="1223076"/>
            <a:chOff x="491710" y="6246462"/>
            <a:chExt cx="5657355" cy="611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91710" y="6250394"/>
                  <a:ext cx="5579305" cy="57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1828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𝑐𝑜𝑠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𝛼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−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𝑘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.</m:t>
                        </m:r>
                        <m:d>
                          <m:d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𝑃</m:t>
                            </m:r>
                            <m:r>
                              <a:rPr kumimoji="0" lang="en-US" sz="3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merican Typewriter"/>
                                  </a:rPr>
                                </m:ctrlPr>
                              </m:sSubPr>
                              <m:e>
                                <m:r>
                                  <a:rPr kumimoji="0" lang="en-US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merican Typewriter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0" lang="en-US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merican Typewriter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𝑠𝑖𝑛</m:t>
                            </m:r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𝛼</m:t>
                            </m:r>
                          </m:e>
                        </m:d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=0→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</m:t>
                        </m:r>
                        <m:f>
                          <m:f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fPr>
                          <m:num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𝑘𝑃</m:t>
                            </m:r>
                          </m:num>
                          <m:den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𝑐𝑜𝑠</m:t>
                            </m:r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𝛼</m:t>
                            </m:r>
                            <m:r>
                              <a:rPr kumimoji="0" lang="en-US" sz="3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−</m:t>
                            </m:r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𝑘𝑠𝑖𝑛</m:t>
                            </m:r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  <a:sym typeface="American Typewriter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10" y="6250394"/>
                  <a:ext cx="5579305" cy="57217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/>
            <p:cNvSpPr/>
            <p:nvPr/>
          </p:nvSpPr>
          <p:spPr>
            <a:xfrm>
              <a:off x="3937116" y="6246462"/>
              <a:ext cx="2211949" cy="611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828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merican Typewriter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ACFDDF-D75A-4108-8073-B8FFD4069E8E}"/>
              </a:ext>
            </a:extLst>
          </p:cNvPr>
          <p:cNvGrpSpPr/>
          <p:nvPr/>
        </p:nvGrpSpPr>
        <p:grpSpPr>
          <a:xfrm>
            <a:off x="8075763" y="7434679"/>
            <a:ext cx="10866567" cy="3364613"/>
            <a:chOff x="11938952" y="7349088"/>
            <a:chExt cx="11872688" cy="3364613"/>
          </a:xfrm>
        </p:grpSpPr>
        <p:sp>
          <p:nvSpPr>
            <p:cNvPr id="11272" name="Rectangle 52"/>
            <p:cNvSpPr>
              <a:spLocks noChangeArrowheads="1"/>
            </p:cNvSpPr>
            <p:nvPr/>
          </p:nvSpPr>
          <p:spPr bwMode="auto">
            <a:xfrm>
              <a:off x="12075823" y="7349088"/>
              <a:ext cx="626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1828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1" i="1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* </a:t>
              </a:r>
              <a:r>
                <a:rPr kumimoji="0" lang="en-US" altLang="en-US" sz="3600" b="1" i="1" u="sng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Trường</a:t>
              </a:r>
              <a:r>
                <a:rPr kumimoji="0" lang="en-US" altLang="en-US" sz="3600" b="1" i="1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 </a:t>
              </a:r>
              <a:r>
                <a:rPr kumimoji="0" lang="en-US" altLang="en-US" sz="3600" b="1" i="1" u="sng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hợp</a:t>
              </a:r>
              <a:r>
                <a:rPr kumimoji="0" lang="en-US" altLang="en-US" sz="3600" b="1" i="1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 </a:t>
              </a:r>
              <a:r>
                <a:rPr kumimoji="0" lang="en-US" altLang="en-US" sz="3600" b="1" i="1" u="sng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kéo</a:t>
              </a:r>
              <a:r>
                <a:rPr kumimoji="0" lang="en-US" altLang="en-US" sz="3600" b="1" i="1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 </a:t>
              </a:r>
              <a:r>
                <a:rPr kumimoji="0" lang="en-US" altLang="en-US" sz="3600" b="1" i="1" u="sng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xe</a:t>
              </a:r>
              <a:r>
                <a:rPr kumimoji="0" lang="en-US" altLang="en-US" sz="36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erican Typewriter" panose="02090604020004020304"/>
                  <a:ea typeface="+mn-ea"/>
                  <a:cs typeface="Times New Roman" panose="02020603050405020304" pitchFamily="18" charset="0"/>
                  <a:sym typeface="American Typewriter"/>
                </a:rPr>
                <a:t>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3244992" y="8086015"/>
                  <a:ext cx="810548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1828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𝑐𝑜𝑠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𝛼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𝑚𝑠</m:t>
                            </m:r>
                          </m:sub>
                        </m:sSub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=0→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𝑐𝑜𝑠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𝛼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−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𝑘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.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𝑁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=0</m:t>
                        </m:r>
                      </m:oMath>
                    </m:oMathPara>
                  </a14:m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  <a:sym typeface="American Typewriter"/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4992" y="8086015"/>
                  <a:ext cx="8105489" cy="646331"/>
                </a:xfrm>
                <a:prstGeom prst="rect">
                  <a:avLst/>
                </a:prstGeom>
                <a:blipFill>
                  <a:blip r:embed="rId35"/>
                  <a:stretch>
                    <a:fillRect r="-4930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2894149" y="8875629"/>
                  <a:ext cx="846077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1828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−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𝑃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𝑠𝑖𝑛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𝛼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+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𝑁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=0→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𝑁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=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𝑃</m:t>
                        </m:r>
                        <m:r>
                          <a:rPr kumimoji="0" lang="en-US" sz="3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merican Typewriter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𝑠𝑖𝑛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merican Typewriter"/>
                          </a:rPr>
                          <m:t>𝛼</m:t>
                        </m:r>
                      </m:oMath>
                    </m:oMathPara>
                  </a14:m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  <a:sym typeface="American Typewriter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94149" y="8875629"/>
                  <a:ext cx="8460778" cy="646331"/>
                </a:xfrm>
                <a:prstGeom prst="rect">
                  <a:avLst/>
                </a:prstGeom>
                <a:blipFill>
                  <a:blip r:embed="rId36"/>
                  <a:stretch>
                    <a:fillRect r="-519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11938952" y="9432847"/>
              <a:ext cx="11872688" cy="1280854"/>
              <a:chOff x="4445476" y="4716423"/>
              <a:chExt cx="5936344" cy="6404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445476" y="4716423"/>
                    <a:ext cx="5936344" cy="5766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18288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𝑐𝑜𝑠</m:t>
                          </m:r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𝛼</m:t>
                          </m:r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−</m:t>
                          </m:r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𝑘</m:t>
                          </m:r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.</m:t>
                          </m:r>
                          <m:d>
                            <m:d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</m:ctrlPr>
                            </m:d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𝑃</m:t>
                              </m:r>
                              <m:r>
                                <a:rPr kumimoji="0" lang="en-US" sz="3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merican Typewriter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merican Typewriter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0" lang="en-US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merican Typewriter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𝑠𝑖𝑛</m:t>
                              </m:r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𝛼</m:t>
                              </m:r>
                            </m:e>
                          </m:d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=0→</m:t>
                          </m:r>
                          <m:sSub>
                            <m:sSub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sz="3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erican Typewriter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</m:ctrlPr>
                            </m:fPr>
                            <m:num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𝑘𝑃</m:t>
                              </m:r>
                            </m:num>
                            <m:den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𝑐𝑜𝑠</m:t>
                              </m:r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𝛼</m:t>
                              </m:r>
                              <m:r>
                                <a:rPr kumimoji="0" lang="en-US" sz="3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+</m:t>
                              </m:r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𝑘𝑠𝑖𝑛</m:t>
                              </m:r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merican Typewriter"/>
                                </a:rPr>
                                <m:t>𝛼</m:t>
                              </m:r>
                            </m:den>
                          </m:f>
                        </m:oMath>
                      </m:oMathPara>
                    </a14:m>
                    <a:endPara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  <a:sym typeface="American Typewriter"/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5476" y="4716423"/>
                    <a:ext cx="5936344" cy="57669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Rectangle 96"/>
              <p:cNvSpPr/>
              <p:nvPr/>
            </p:nvSpPr>
            <p:spPr>
              <a:xfrm>
                <a:off x="8114653" y="4758293"/>
                <a:ext cx="2169956" cy="5985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merican Typewriter"/>
                </a:endParaRPr>
              </a:p>
            </p:txBody>
          </p:sp>
        </p:grpSp>
      </p:grpSp>
      <p:sp>
        <p:nvSpPr>
          <p:cNvPr id="90" name="ĐỘNG LỰC HỌC VẬT RẮN">
            <a:extLst>
              <a:ext uri="{FF2B5EF4-FFF2-40B4-BE49-F238E27FC236}">
                <a16:creationId xmlns:a16="http://schemas.microsoft.com/office/drawing/2014/main" id="{6F564AF6-37A4-4A91-A05C-0AF2BE7D552A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38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 Typewriter" panose="02090604020004020304" pitchFamily="18" charset="77"/>
                <a:sym typeface="Palatino"/>
              </a:rPr>
              <a:t> ĐỘNG LỰC HỌC CHẤT ĐIỂM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 Typewriter" panose="02090604020004020304" pitchFamily="18" charset="77"/>
              <a:sym typeface="Palati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9ADB18-2C40-4A41-9B05-43ED45A68E7E}"/>
              </a:ext>
            </a:extLst>
          </p:cNvPr>
          <p:cNvGrpSpPr/>
          <p:nvPr/>
        </p:nvGrpSpPr>
        <p:grpSpPr>
          <a:xfrm>
            <a:off x="30367" y="5052326"/>
            <a:ext cx="8202607" cy="8091264"/>
            <a:chOff x="26954456" y="978331"/>
            <a:chExt cx="9057674" cy="768748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ABCBA1A-CDE3-467E-A772-858F3ED6C661}"/>
                </a:ext>
              </a:extLst>
            </p:cNvPr>
            <p:cNvGrpSpPr/>
            <p:nvPr/>
          </p:nvGrpSpPr>
          <p:grpSpPr>
            <a:xfrm>
              <a:off x="26954456" y="978331"/>
              <a:ext cx="9057674" cy="7687489"/>
              <a:chOff x="113499" y="1782220"/>
              <a:chExt cx="9311642" cy="1404196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B6447F-8EBC-41D8-9803-BB21B1C2D1CB}"/>
                  </a:ext>
                </a:extLst>
              </p:cNvPr>
              <p:cNvGrpSpPr/>
              <p:nvPr/>
            </p:nvGrpSpPr>
            <p:grpSpPr>
              <a:xfrm>
                <a:off x="113499" y="1782220"/>
                <a:ext cx="9311642" cy="14041965"/>
                <a:chOff x="113499" y="1782220"/>
                <a:chExt cx="9311642" cy="14041966"/>
              </a:xfrm>
            </p:grpSpPr>
            <p:sp>
              <p:nvSpPr>
                <p:cNvPr id="101" name="Rounded Rectangle">
                  <a:extLst>
                    <a:ext uri="{FF2B5EF4-FFF2-40B4-BE49-F238E27FC236}">
                      <a16:creationId xmlns:a16="http://schemas.microsoft.com/office/drawing/2014/main" id="{E9A4E507-8FC9-4F0E-AD39-7E0E5EABFB61}"/>
                    </a:ext>
                  </a:extLst>
                </p:cNvPr>
                <p:cNvSpPr/>
                <p:nvPr/>
              </p:nvSpPr>
              <p:spPr>
                <a:xfrm>
                  <a:off x="113499" y="1782220"/>
                  <a:ext cx="9311642" cy="14041966"/>
                </a:xfrm>
                <a:prstGeom prst="roundRect">
                  <a:avLst>
                    <a:gd name="adj" fmla="val 14519"/>
                  </a:avLst>
                </a:prstGeom>
                <a:blipFill>
                  <a:blip r:embed="rId38"/>
                </a:blip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  <p:sp>
              <p:nvSpPr>
                <p:cNvPr id="102" name="Động năng quay">
                  <a:extLst>
                    <a:ext uri="{FF2B5EF4-FFF2-40B4-BE49-F238E27FC236}">
                      <a16:creationId xmlns:a16="http://schemas.microsoft.com/office/drawing/2014/main" id="{E4C34C4D-37C2-4670-AAB9-8C13A98EE34B}"/>
                    </a:ext>
                  </a:extLst>
                </p:cNvPr>
                <p:cNvSpPr txBox="1"/>
                <p:nvPr/>
              </p:nvSpPr>
              <p:spPr>
                <a:xfrm>
                  <a:off x="1750935" y="1875282"/>
                  <a:ext cx="6587349" cy="221126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-V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Chuyển động trên mặt phẳng ngang</a:t>
                  </a:r>
                  <a:endParaRPr kumimoji="0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2810247-C06E-4FED-8648-E02B14AD97CE}"/>
                  </a:ext>
                </a:extLst>
              </p:cNvPr>
              <p:cNvSpPr/>
              <p:nvPr/>
            </p:nvSpPr>
            <p:spPr>
              <a:xfrm>
                <a:off x="493943" y="3908582"/>
                <a:ext cx="8625582" cy="10736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Phân tích các lực tác dụng lên vật:</a:t>
                </a: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Viết phương trình định luật II Newton:</a:t>
                </a:r>
              </a:p>
              <a:p>
                <a:pPr marL="571500" marR="0" lvl="0" indent="-57150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vi-VN" sz="3600" dirty="0">
                  <a:solidFill>
                    <a:srgbClr val="FFFFFF"/>
                  </a:solidFill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vi-VN" sz="3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Chọn hệ quy chiếu và viết phương trình Newton dạng đại số.</a:t>
                </a:r>
              </a:p>
            </p:txBody>
          </p:sp>
        </p:grpSp>
        <p:graphicFrame>
          <p:nvGraphicFramePr>
            <p:cNvPr id="103" name="Object 24">
              <a:extLst>
                <a:ext uri="{FF2B5EF4-FFF2-40B4-BE49-F238E27FC236}">
                  <a16:creationId xmlns:a16="http://schemas.microsoft.com/office/drawing/2014/main" id="{7CE78AC4-B93B-4E83-9934-57A19039C4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931435" y="3356133"/>
            <a:ext cx="4911725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19" name="Equation" r:id="rId39" imgW="1473120" imgH="266400" progId="Equation.DSMT4">
                    <p:embed/>
                  </p:oleObj>
                </mc:Choice>
                <mc:Fallback>
                  <p:oleObj name="Equation" r:id="rId39" imgW="1473120" imgH="266400" progId="Equation.DSMT4">
                    <p:embed/>
                    <p:pic>
                      <p:nvPicPr>
                        <p:cNvPr id="103" name="Object 24">
                          <a:extLst>
                            <a:ext uri="{FF2B5EF4-FFF2-40B4-BE49-F238E27FC236}">
                              <a16:creationId xmlns:a16="http://schemas.microsoft.com/office/drawing/2014/main" id="{7CE78AC4-B93B-4E83-9934-57A19039C4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31435" y="3356133"/>
                          <a:ext cx="4911725" cy="889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24">
              <a:extLst>
                <a:ext uri="{FF2B5EF4-FFF2-40B4-BE49-F238E27FC236}">
                  <a16:creationId xmlns:a16="http://schemas.microsoft.com/office/drawing/2014/main" id="{BE32959D-918F-478A-B8B4-280DEAC483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424427" y="5235595"/>
            <a:ext cx="2328864" cy="93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20" name="Equation" r:id="rId41" imgW="698400" imgH="279360" progId="Equation.DSMT4">
                    <p:embed/>
                  </p:oleObj>
                </mc:Choice>
                <mc:Fallback>
                  <p:oleObj name="Equation" r:id="rId41" imgW="698400" imgH="279360" progId="Equation.DSMT4">
                    <p:embed/>
                    <p:pic>
                      <p:nvPicPr>
                        <p:cNvPr id="105" name="Object 24">
                          <a:extLst>
                            <a:ext uri="{FF2B5EF4-FFF2-40B4-BE49-F238E27FC236}">
                              <a16:creationId xmlns:a16="http://schemas.microsoft.com/office/drawing/2014/main" id="{BE32959D-918F-478A-B8B4-280DEAC483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24427" y="5235595"/>
                          <a:ext cx="2328864" cy="931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20185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  <p:bldP spid="26" grpId="0"/>
      <p:bldP spid="11270" grpId="0"/>
      <p:bldP spid="11277" grpId="0"/>
      <p:bldP spid="11281" grpId="0"/>
      <p:bldP spid="11" grpId="0" animBg="1"/>
      <p:bldP spid="9" grpId="0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124688" y="4347356"/>
            <a:ext cx="17373600" cy="7294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defTabSz="1828800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Tóm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</a:t>
            </a: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tắt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: Cho 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α = 30 </a:t>
            </a:r>
            <a:r>
              <a:rPr lang="en-US" sz="3600" kern="1200" baseline="30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β = 45 </a:t>
            </a:r>
            <a:r>
              <a:rPr lang="en-US" sz="3600" kern="1200" baseline="30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, m</a:t>
            </a:r>
            <a:r>
              <a:rPr lang="en-US" sz="3600" kern="1200" baseline="-250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A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= </a:t>
            </a:r>
            <a:r>
              <a:rPr lang="en-US" sz="3600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m</a:t>
            </a:r>
            <a:r>
              <a:rPr lang="en-US" sz="3600" kern="1200" baseline="-250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B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= 1 kg. </a:t>
            </a: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Tìm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a </a:t>
            </a: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và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T?</a:t>
            </a:r>
          </a:p>
        </p:txBody>
      </p:sp>
      <p:sp>
        <p:nvSpPr>
          <p:cNvPr id="13316" name="Text Box 19"/>
          <p:cNvSpPr txBox="1">
            <a:spLocks noChangeArrowheads="1"/>
          </p:cNvSpPr>
          <p:nvPr/>
        </p:nvSpPr>
        <p:spPr bwMode="auto">
          <a:xfrm>
            <a:off x="7962901" y="11353801"/>
            <a:ext cx="9080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3600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317" name="Rectangle 52"/>
          <p:cNvSpPr>
            <a:spLocks noChangeArrowheads="1"/>
          </p:cNvSpPr>
          <p:nvPr/>
        </p:nvSpPr>
        <p:spPr bwMode="auto">
          <a:xfrm>
            <a:off x="8163801" y="5023502"/>
            <a:ext cx="93362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Phương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định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luật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II Newton:</a:t>
            </a:r>
          </a:p>
        </p:txBody>
      </p:sp>
      <p:sp>
        <p:nvSpPr>
          <p:cNvPr id="13319" name="Rectangle 11"/>
          <p:cNvSpPr>
            <a:spLocks noChangeArrowheads="1"/>
          </p:cNvSpPr>
          <p:nvPr/>
        </p:nvSpPr>
        <p:spPr bwMode="auto">
          <a:xfrm>
            <a:off x="127204" y="1112785"/>
            <a:ext cx="24037157" cy="3257045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b="1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2-13. 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α = 30 </a:t>
            </a:r>
            <a:r>
              <a:rPr lang="en-US" altLang="en-US" sz="3600" kern="1200" baseline="30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β = 45 </a:t>
            </a:r>
            <a:r>
              <a:rPr lang="en-US" altLang="en-US" sz="3600" kern="1200" baseline="30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gắn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ròng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rọc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sợi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vắt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ròng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rọc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1 kg.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căng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3320" name="Group 90"/>
          <p:cNvGrpSpPr>
            <a:grpSpLocks/>
          </p:cNvGrpSpPr>
          <p:nvPr/>
        </p:nvGrpSpPr>
        <p:grpSpPr bwMode="auto">
          <a:xfrm>
            <a:off x="16615733" y="4922077"/>
            <a:ext cx="8101985" cy="3605168"/>
            <a:chOff x="-150291" y="125286"/>
            <a:chExt cx="3364660" cy="1543494"/>
          </a:xfrm>
        </p:grpSpPr>
        <p:grpSp>
          <p:nvGrpSpPr>
            <p:cNvPr id="13340" name="Group 95"/>
            <p:cNvGrpSpPr>
              <a:grpSpLocks/>
            </p:cNvGrpSpPr>
            <p:nvPr/>
          </p:nvGrpSpPr>
          <p:grpSpPr bwMode="auto">
            <a:xfrm>
              <a:off x="-150291" y="125286"/>
              <a:ext cx="3364660" cy="1543494"/>
              <a:chOff x="-279246" y="-27792"/>
              <a:chExt cx="3364710" cy="1543537"/>
            </a:xfrm>
          </p:grpSpPr>
          <p:grpSp>
            <p:nvGrpSpPr>
              <p:cNvPr id="13342" name="Group 97"/>
              <p:cNvGrpSpPr>
                <a:grpSpLocks/>
              </p:cNvGrpSpPr>
              <p:nvPr/>
            </p:nvGrpSpPr>
            <p:grpSpPr bwMode="auto">
              <a:xfrm>
                <a:off x="-279246" y="-27792"/>
                <a:ext cx="3364710" cy="1543537"/>
                <a:chOff x="-279305" y="-27792"/>
                <a:chExt cx="3365421" cy="1543569"/>
              </a:xfrm>
            </p:grpSpPr>
            <p:grpSp>
              <p:nvGrpSpPr>
                <p:cNvPr id="13344" name="Group 99"/>
                <p:cNvGrpSpPr>
                  <a:grpSpLocks/>
                </p:cNvGrpSpPr>
                <p:nvPr/>
              </p:nvGrpSpPr>
              <p:grpSpPr bwMode="auto">
                <a:xfrm>
                  <a:off x="-279305" y="-27792"/>
                  <a:ext cx="3365421" cy="1543569"/>
                  <a:chOff x="-279305" y="-27792"/>
                  <a:chExt cx="3365421" cy="1543569"/>
                </a:xfrm>
              </p:grpSpPr>
              <p:sp>
                <p:nvSpPr>
                  <p:cNvPr id="115" name="Oval 114"/>
                  <p:cNvSpPr/>
                  <p:nvPr/>
                </p:nvSpPr>
                <p:spPr>
                  <a:xfrm>
                    <a:off x="1463040" y="0"/>
                    <a:ext cx="292608" cy="29260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l" defTabSz="1828800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600" kern="120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grpSp>
                <p:nvGrpSpPr>
                  <p:cNvPr id="13358" name="Group 115"/>
                  <p:cNvGrpSpPr>
                    <a:grpSpLocks/>
                  </p:cNvGrpSpPr>
                  <p:nvPr/>
                </p:nvGrpSpPr>
                <p:grpSpPr bwMode="auto">
                  <a:xfrm>
                    <a:off x="-279305" y="-27792"/>
                    <a:ext cx="3365421" cy="1543569"/>
                    <a:chOff x="-279305" y="-78998"/>
                    <a:chExt cx="3365421" cy="1543569"/>
                  </a:xfrm>
                </p:grpSpPr>
                <p:sp>
                  <p:nvSpPr>
                    <p:cNvPr id="117" name="Isosceles Triangle 26"/>
                    <p:cNvSpPr/>
                    <p:nvPr/>
                  </p:nvSpPr>
                  <p:spPr>
                    <a:xfrm>
                      <a:off x="88" y="225905"/>
                      <a:ext cx="2412943" cy="1119564"/>
                    </a:xfrm>
                    <a:custGeom>
                      <a:avLst/>
                      <a:gdLst>
                        <a:gd name="connsiteX0" fmla="*/ 0 w 2026285"/>
                        <a:gd name="connsiteY0" fmla="*/ 1353185 h 1353185"/>
                        <a:gd name="connsiteX1" fmla="*/ 1013143 w 2026285"/>
                        <a:gd name="connsiteY1" fmla="*/ 0 h 1353185"/>
                        <a:gd name="connsiteX2" fmla="*/ 2026285 w 2026285"/>
                        <a:gd name="connsiteY2" fmla="*/ 1353185 h 1353185"/>
                        <a:gd name="connsiteX3" fmla="*/ 0 w 2026285"/>
                        <a:gd name="connsiteY3" fmla="*/ 1353185 h 1353185"/>
                        <a:gd name="connsiteX0" fmla="*/ 0 w 2026285"/>
                        <a:gd name="connsiteY0" fmla="*/ 563143 h 563143"/>
                        <a:gd name="connsiteX1" fmla="*/ 1342327 w 2026285"/>
                        <a:gd name="connsiteY1" fmla="*/ 0 h 563143"/>
                        <a:gd name="connsiteX2" fmla="*/ 2026285 w 2026285"/>
                        <a:gd name="connsiteY2" fmla="*/ 563143 h 563143"/>
                        <a:gd name="connsiteX3" fmla="*/ 0 w 2026285"/>
                        <a:gd name="connsiteY3" fmla="*/ 563143 h 563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6285" h="563143">
                          <a:moveTo>
                            <a:pt x="0" y="563143"/>
                          </a:moveTo>
                          <a:lnTo>
                            <a:pt x="1342327" y="0"/>
                          </a:lnTo>
                          <a:lnTo>
                            <a:pt x="2026285" y="563143"/>
                          </a:lnTo>
                          <a:lnTo>
                            <a:pt x="0" y="563143"/>
                          </a:lnTo>
                          <a:close/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l" defTabSz="1828800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600" kern="1200">
                        <a:solidFill>
                          <a:srgbClr val="FFFFFF"/>
                        </a:solidFill>
                        <a:latin typeface="Arial"/>
                      </a:endParaRPr>
                    </a:p>
                  </p:txBody>
                </p:sp>
                <p:cxnSp>
                  <p:nvCxnSpPr>
                    <p:cNvPr id="118" name="Straight Connector 117"/>
                    <p:cNvCxnSpPr/>
                    <p:nvPr/>
                  </p:nvCxnSpPr>
                  <p:spPr>
                    <a:xfrm flipH="1">
                      <a:off x="644598" y="21049"/>
                      <a:ext cx="847705" cy="585984"/>
                    </a:xfrm>
                    <a:prstGeom prst="line">
                      <a:avLst/>
                    </a:prstGeom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Rectangle 126"/>
                    <p:cNvSpPr/>
                    <p:nvPr/>
                  </p:nvSpPr>
                  <p:spPr>
                    <a:xfrm rot="19417250">
                      <a:off x="2011680" y="512064"/>
                      <a:ext cx="419686" cy="431596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l" defTabSz="1828800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600" kern="1200">
                        <a:solidFill>
                          <a:srgbClr val="FFFFFF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 rot="19535123">
                      <a:off x="270662" y="526695"/>
                      <a:ext cx="419686" cy="431596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l" defTabSz="1828800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3600" kern="1200">
                        <a:solidFill>
                          <a:srgbClr val="FFFFFF"/>
                        </a:solidFill>
                        <a:latin typeface="Arial"/>
                      </a:endParaRPr>
                    </a:p>
                  </p:txBody>
                </p:sp>
                <p:cxnSp>
                  <p:nvCxnSpPr>
                    <p:cNvPr id="129" name="Straight Connector 128"/>
                    <p:cNvCxnSpPr/>
                    <p:nvPr/>
                  </p:nvCxnSpPr>
                  <p:spPr>
                    <a:xfrm>
                      <a:off x="1705023" y="404"/>
                      <a:ext cx="393691" cy="539932"/>
                    </a:xfrm>
                    <a:prstGeom prst="line">
                      <a:avLst/>
                    </a:prstGeom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Text Box 32"/>
                    <p:cNvSpPr txBox="1"/>
                    <p:nvPr/>
                  </p:nvSpPr>
                  <p:spPr>
                    <a:xfrm>
                      <a:off x="176296" y="1067563"/>
                      <a:ext cx="423853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US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α</a:t>
                      </a:r>
                    </a:p>
                  </p:txBody>
                </p:sp>
                <p:sp>
                  <p:nvSpPr>
                    <p:cNvPr id="132" name="Text Box 33"/>
                    <p:cNvSpPr txBox="1"/>
                    <p:nvPr/>
                  </p:nvSpPr>
                  <p:spPr>
                    <a:xfrm>
                      <a:off x="1865357" y="1083443"/>
                      <a:ext cx="423853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US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β</a:t>
                      </a:r>
                    </a:p>
                  </p:txBody>
                </p:sp>
                <p:cxnSp>
                  <p:nvCxnSpPr>
                    <p:cNvPr id="133" name="Straight Arrow Connector 132"/>
                    <p:cNvCxnSpPr/>
                    <p:nvPr/>
                  </p:nvCxnSpPr>
                  <p:spPr>
                    <a:xfrm>
                      <a:off x="2224123" y="738840"/>
                      <a:ext cx="0" cy="527227"/>
                    </a:xfrm>
                    <a:prstGeom prst="straightConnector1">
                      <a:avLst/>
                    </a:prstGeom>
                    <a:ln w="254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/>
                    <p:cNvCxnSpPr/>
                    <p:nvPr/>
                  </p:nvCxnSpPr>
                  <p:spPr>
                    <a:xfrm>
                      <a:off x="476327" y="738840"/>
                      <a:ext cx="0" cy="527227"/>
                    </a:xfrm>
                    <a:prstGeom prst="straightConnector1">
                      <a:avLst/>
                    </a:prstGeom>
                    <a:ln w="254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Arrow Connector 135"/>
                    <p:cNvCxnSpPr/>
                    <p:nvPr/>
                  </p:nvCxnSpPr>
                  <p:spPr>
                    <a:xfrm flipV="1">
                      <a:off x="2224123" y="446642"/>
                      <a:ext cx="401629" cy="306490"/>
                    </a:xfrm>
                    <a:prstGeom prst="straightConnector1">
                      <a:avLst/>
                    </a:prstGeom>
                    <a:ln w="254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 flipH="1" flipV="1">
                      <a:off x="182646" y="351360"/>
                      <a:ext cx="290506" cy="401772"/>
                    </a:xfrm>
                    <a:prstGeom prst="straightConnector1">
                      <a:avLst/>
                    </a:prstGeom>
                    <a:ln w="254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Arrow Connector 137"/>
                    <p:cNvCxnSpPr/>
                    <p:nvPr/>
                  </p:nvCxnSpPr>
                  <p:spPr>
                    <a:xfrm flipV="1">
                      <a:off x="644598" y="394236"/>
                      <a:ext cx="300030" cy="212797"/>
                    </a:xfrm>
                    <a:prstGeom prst="straightConnector1">
                      <a:avLst/>
                    </a:prstGeom>
                    <a:ln w="3492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Arrow Connector 138"/>
                    <p:cNvCxnSpPr/>
                    <p:nvPr/>
                  </p:nvCxnSpPr>
                  <p:spPr>
                    <a:xfrm flipH="1" flipV="1">
                      <a:off x="1901869" y="278310"/>
                      <a:ext cx="196845" cy="277905"/>
                    </a:xfrm>
                    <a:prstGeom prst="straightConnector1">
                      <a:avLst/>
                    </a:prstGeom>
                    <a:ln w="3492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Text Box 46"/>
                    <p:cNvSpPr txBox="1"/>
                    <p:nvPr/>
                  </p:nvSpPr>
                  <p:spPr>
                    <a:xfrm>
                      <a:off x="1974892" y="570508"/>
                      <a:ext cx="423852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1" name="Text Box 47"/>
                    <p:cNvSpPr txBox="1"/>
                    <p:nvPr/>
                  </p:nvSpPr>
                  <p:spPr>
                    <a:xfrm>
                      <a:off x="431878" y="592741"/>
                      <a:ext cx="423852" cy="37954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2" name="Text 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597" y="950977"/>
                      <a:ext cx="424180" cy="3803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3" name="Text 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64604" y="921717"/>
                      <a:ext cx="424180" cy="3803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4" name="Text 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756" y="160357"/>
                      <a:ext cx="424180" cy="3803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5" name="Text 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92" y="160357"/>
                      <a:ext cx="424180" cy="3803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6" name="Text 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598" y="65929"/>
                      <a:ext cx="424180" cy="3803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7" name="Text Box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7334" y="102505"/>
                      <a:ext cx="424180" cy="3803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pPr algn="l" defTabSz="1828800" eaLnBrk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3600" kern="1200">
                          <a:noFill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p:txBody>
                </p:sp>
                <p:sp>
                  <p:nvSpPr>
                    <p:cNvPr id="148" name="Text Box 56"/>
                    <p:cNvSpPr txBox="1"/>
                    <p:nvPr/>
                  </p:nvSpPr>
                  <p:spPr>
                    <a:xfrm>
                      <a:off x="1419280" y="645145"/>
                      <a:ext cx="423852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9" name="Text Box 57"/>
                    <p:cNvSpPr txBox="1"/>
                    <p:nvPr/>
                  </p:nvSpPr>
                  <p:spPr>
                    <a:xfrm>
                      <a:off x="804932" y="929404"/>
                      <a:ext cx="423853" cy="37954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0" name="Text Box 69"/>
                    <p:cNvSpPr txBox="1"/>
                    <p:nvPr/>
                  </p:nvSpPr>
                  <p:spPr>
                    <a:xfrm>
                      <a:off x="2662263" y="-29768"/>
                      <a:ext cx="423853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2800" kern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1" name="Text Box 70"/>
                    <p:cNvSpPr txBox="1"/>
                    <p:nvPr/>
                  </p:nvSpPr>
                  <p:spPr>
                    <a:xfrm>
                      <a:off x="-279305" y="-78998"/>
                      <a:ext cx="423852" cy="3811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algn="l" defTabSz="1828800" fontAlgn="base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0"/>
                        </a:spcAft>
                        <a:defRPr/>
                      </a:pPr>
                      <a:r>
                        <a:rPr lang="en-GB" sz="280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28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 flipH="1" flipV="1">
                  <a:off x="1573264" y="666179"/>
                  <a:ext cx="350830" cy="4748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892242" y="731288"/>
                  <a:ext cx="417502" cy="314431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974892" y="804338"/>
                  <a:ext cx="249231" cy="18262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1974892" y="972669"/>
                  <a:ext cx="249231" cy="33666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 flipV="1">
                  <a:off x="227095" y="958378"/>
                  <a:ext cx="249232" cy="358896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235033" y="804338"/>
                  <a:ext cx="241294" cy="168332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198521" y="1250576"/>
                  <a:ext cx="47624" cy="142923"/>
                </a:xfrm>
                <a:custGeom>
                  <a:avLst/>
                  <a:gdLst>
                    <a:gd name="connsiteX0" fmla="*/ 0 w 48489"/>
                    <a:gd name="connsiteY0" fmla="*/ 0 h 143011"/>
                    <a:gd name="connsiteX1" fmla="*/ 43337 w 48489"/>
                    <a:gd name="connsiteY1" fmla="*/ 65005 h 143011"/>
                    <a:gd name="connsiteX2" fmla="*/ 47671 w 48489"/>
                    <a:gd name="connsiteY2" fmla="*/ 143011 h 14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489" h="143011">
                      <a:moveTo>
                        <a:pt x="0" y="0"/>
                      </a:moveTo>
                      <a:cubicBezTo>
                        <a:pt x="17696" y="20585"/>
                        <a:pt x="35392" y="41170"/>
                        <a:pt x="43337" y="65005"/>
                      </a:cubicBezTo>
                      <a:cubicBezTo>
                        <a:pt x="51282" y="88840"/>
                        <a:pt x="47671" y="133621"/>
                        <a:pt x="47671" y="14301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l"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395366" y="1148942"/>
                  <a:ext cx="87311" cy="50817"/>
                </a:xfrm>
                <a:custGeom>
                  <a:avLst/>
                  <a:gdLst>
                    <a:gd name="connsiteX0" fmla="*/ 0 w 86673"/>
                    <a:gd name="connsiteY0" fmla="*/ 51041 h 51041"/>
                    <a:gd name="connsiteX1" fmla="*/ 30335 w 86673"/>
                    <a:gd name="connsiteY1" fmla="*/ 3370 h 51041"/>
                    <a:gd name="connsiteX2" fmla="*/ 86673 w 86673"/>
                    <a:gd name="connsiteY2" fmla="*/ 7704 h 5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673" h="51041">
                      <a:moveTo>
                        <a:pt x="0" y="51041"/>
                      </a:moveTo>
                      <a:cubicBezTo>
                        <a:pt x="7945" y="30817"/>
                        <a:pt x="15890" y="10593"/>
                        <a:pt x="30335" y="3370"/>
                      </a:cubicBezTo>
                      <a:cubicBezTo>
                        <a:pt x="44781" y="-3853"/>
                        <a:pt x="65727" y="1925"/>
                        <a:pt x="86673" y="7704"/>
                      </a:cubicBezTo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l"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>
                  <a:off x="2230473" y="1264868"/>
                  <a:ext cx="79373" cy="134983"/>
                </a:xfrm>
                <a:custGeom>
                  <a:avLst/>
                  <a:gdLst>
                    <a:gd name="connsiteX0" fmla="*/ 0 w 78005"/>
                    <a:gd name="connsiteY0" fmla="*/ 134343 h 134343"/>
                    <a:gd name="connsiteX1" fmla="*/ 17334 w 78005"/>
                    <a:gd name="connsiteY1" fmla="*/ 39003 h 134343"/>
                    <a:gd name="connsiteX2" fmla="*/ 78005 w 78005"/>
                    <a:gd name="connsiteY2" fmla="*/ 0 h 134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005" h="134343">
                      <a:moveTo>
                        <a:pt x="0" y="134343"/>
                      </a:moveTo>
                      <a:cubicBezTo>
                        <a:pt x="2166" y="97868"/>
                        <a:pt x="4333" y="61394"/>
                        <a:pt x="17334" y="39003"/>
                      </a:cubicBezTo>
                      <a:cubicBezTo>
                        <a:pt x="30335" y="16612"/>
                        <a:pt x="61393" y="13723"/>
                        <a:pt x="78005" y="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l"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Freeform 113"/>
                <p:cNvSpPr/>
                <p:nvPr/>
              </p:nvSpPr>
              <p:spPr>
                <a:xfrm>
                  <a:off x="2114589" y="877387"/>
                  <a:ext cx="115884" cy="82578"/>
                </a:xfrm>
                <a:custGeom>
                  <a:avLst/>
                  <a:gdLst>
                    <a:gd name="connsiteX0" fmla="*/ 0 w 117009"/>
                    <a:gd name="connsiteY0" fmla="*/ 0 h 82339"/>
                    <a:gd name="connsiteX1" fmla="*/ 39003 w 117009"/>
                    <a:gd name="connsiteY1" fmla="*/ 69338 h 82339"/>
                    <a:gd name="connsiteX2" fmla="*/ 117009 w 117009"/>
                    <a:gd name="connsiteY2" fmla="*/ 82339 h 8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7009" h="82339">
                      <a:moveTo>
                        <a:pt x="0" y="0"/>
                      </a:moveTo>
                      <a:cubicBezTo>
                        <a:pt x="9751" y="27807"/>
                        <a:pt x="19502" y="55615"/>
                        <a:pt x="39003" y="69338"/>
                      </a:cubicBezTo>
                      <a:cubicBezTo>
                        <a:pt x="58504" y="83061"/>
                        <a:pt x="105452" y="80172"/>
                        <a:pt x="117009" y="82339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l"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56940" y="208821"/>
                <a:ext cx="320600" cy="269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/>
            <p:cNvCxnSpPr/>
            <p:nvPr/>
          </p:nvCxnSpPr>
          <p:spPr>
            <a:xfrm flipH="1" flipV="1">
              <a:off x="38574" y="142754"/>
              <a:ext cx="247588" cy="3525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6" name="Rectangle 17"/>
          <p:cNvSpPr>
            <a:spLocks noChangeArrowheads="1"/>
          </p:cNvSpPr>
          <p:nvPr/>
        </p:nvSpPr>
        <p:spPr bwMode="auto">
          <a:xfrm>
            <a:off x="8160466" y="10022862"/>
            <a:ext cx="18485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333" name="Rectangle 92"/>
          <p:cNvSpPr>
            <a:spLocks noChangeArrowheads="1"/>
          </p:cNvSpPr>
          <p:nvPr/>
        </p:nvSpPr>
        <p:spPr bwMode="auto">
          <a:xfrm>
            <a:off x="12757587" y="12010047"/>
            <a:ext cx="576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Dấu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“-”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chứng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tỏ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chuyển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ngược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chiều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với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chiều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dương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đã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2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chọn</a:t>
            </a:r>
            <a:r>
              <a:rPr lang="en-US" altLang="en-US" sz="32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713440" y="5748256"/>
                <a:ext cx="5270097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en-US" sz="3600" kern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(1)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40" y="5748256"/>
                <a:ext cx="5270097" cy="713657"/>
              </a:xfrm>
              <a:prstGeom prst="rect">
                <a:avLst/>
              </a:prstGeom>
              <a:blipFill>
                <a:blip r:embed="rId10"/>
                <a:stretch>
                  <a:fillRect t="-4274" r="-2659" b="-316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84464" y="6552864"/>
                <a:ext cx="5446106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lang="en-US" sz="3600" kern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(2)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464" y="6552864"/>
                <a:ext cx="5446106" cy="713657"/>
              </a:xfrm>
              <a:prstGeom prst="rect">
                <a:avLst/>
              </a:prstGeom>
              <a:blipFill>
                <a:blip r:embed="rId11"/>
                <a:stretch>
                  <a:fillRect t="-4274" r="-2464" b="-316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52"/>
          <p:cNvSpPr>
            <a:spLocks noChangeArrowheads="1"/>
          </p:cNvSpPr>
          <p:nvPr/>
        </p:nvSpPr>
        <p:spPr bwMode="auto">
          <a:xfrm>
            <a:off x="8381748" y="7474674"/>
            <a:ext cx="891887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Chọn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quy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chiếu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chiếu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(1)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(2)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lên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ph</a:t>
            </a:r>
            <a:r>
              <a:rPr lang="vi-VN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ương chuyển động ta được:</a:t>
            </a:r>
            <a:endParaRPr lang="en-US" altLang="en-US" sz="3600" kern="1200" dirty="0">
              <a:solidFill>
                <a:srgbClr val="000000"/>
              </a:solidFill>
              <a:latin typeface="American Typewriter" panose="02090604020004020304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917178" y="8586272"/>
                <a:ext cx="43724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𝑠𝑖𝑛</m:t>
                      </m:r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78" y="8586272"/>
                <a:ext cx="437241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1562" y="9354074"/>
                <a:ext cx="45164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𝑠𝑖𝑛</m:t>
                      </m:r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562" y="9354074"/>
                <a:ext cx="4516429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2B17AF6-2138-4683-838B-D4EB82DD113D}"/>
              </a:ext>
            </a:extLst>
          </p:cNvPr>
          <p:cNvGrpSpPr/>
          <p:nvPr/>
        </p:nvGrpSpPr>
        <p:grpSpPr>
          <a:xfrm>
            <a:off x="17049368" y="9466864"/>
            <a:ext cx="8248448" cy="2546238"/>
            <a:chOff x="17049368" y="9466864"/>
            <a:chExt cx="8248448" cy="2546238"/>
          </a:xfrm>
        </p:grpSpPr>
        <p:grpSp>
          <p:nvGrpSpPr>
            <p:cNvPr id="13331" name="Group 26"/>
            <p:cNvGrpSpPr>
              <a:grpSpLocks/>
            </p:cNvGrpSpPr>
            <p:nvPr/>
          </p:nvGrpSpPr>
          <p:grpSpPr bwMode="auto">
            <a:xfrm>
              <a:off x="17049368" y="9466864"/>
              <a:ext cx="8248448" cy="2546238"/>
              <a:chOff x="-271440" y="5311669"/>
              <a:chExt cx="4572000" cy="149444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01648" y="5311669"/>
                <a:ext cx="3305174" cy="146271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90" y="5397823"/>
                <a:ext cx="3148939" cy="6751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 dirty="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40" y="6130925"/>
                <a:ext cx="4572000" cy="6751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17428656" y="10602565"/>
              <a:ext cx="668098" cy="27725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51A28-09AB-42BF-909C-A814DB87756D}"/>
              </a:ext>
            </a:extLst>
          </p:cNvPr>
          <p:cNvGrpSpPr/>
          <p:nvPr/>
        </p:nvGrpSpPr>
        <p:grpSpPr>
          <a:xfrm>
            <a:off x="9914135" y="9996526"/>
            <a:ext cx="2775567" cy="1433155"/>
            <a:chOff x="11702446" y="9222637"/>
            <a:chExt cx="2775567" cy="1433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1702446" y="9222637"/>
                  <a:ext cx="277556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lang="en-US" sz="36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lang="en-US" sz="36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446" y="9222637"/>
                  <a:ext cx="2775567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702446" y="10009461"/>
                  <a:ext cx="272818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lang="en-US" sz="36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lang="en-US" sz="36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oMath>
                    </m:oMathPara>
                  </a14:m>
                  <a:endPara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446" y="10009461"/>
                  <a:ext cx="2728183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Rectangle 17"/>
          <p:cNvSpPr>
            <a:spLocks noChangeArrowheads="1"/>
          </p:cNvSpPr>
          <p:nvPr/>
        </p:nvSpPr>
        <p:spPr bwMode="auto">
          <a:xfrm>
            <a:off x="9517198" y="12010047"/>
            <a:ext cx="3009157" cy="12003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= -1,015 m/s</a:t>
            </a:r>
            <a:r>
              <a:rPr lang="en-US" altLang="en-US" sz="3600" kern="1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 = 5,915 N</a:t>
            </a:r>
          </a:p>
        </p:txBody>
      </p:sp>
      <p:sp>
        <p:nvSpPr>
          <p:cNvPr id="68" name="ĐỘNG LỰC HỌC VẬT RẮN">
            <a:extLst>
              <a:ext uri="{FF2B5EF4-FFF2-40B4-BE49-F238E27FC236}">
                <a16:creationId xmlns:a16="http://schemas.microsoft.com/office/drawing/2014/main" id="{12976FCF-A1B3-4BE1-9D5A-F4625F139863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18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 ĐỘNG LỰC 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E008C76-5220-460B-AFF0-15990D7C48E3}"/>
              </a:ext>
            </a:extLst>
          </p:cNvPr>
          <p:cNvGrpSpPr/>
          <p:nvPr/>
        </p:nvGrpSpPr>
        <p:grpSpPr>
          <a:xfrm>
            <a:off x="9343" y="5300539"/>
            <a:ext cx="8431712" cy="8176984"/>
            <a:chOff x="26954456" y="978331"/>
            <a:chExt cx="9270386" cy="776893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C935322-6704-423A-9D22-99C2CF1ED1D9}"/>
                </a:ext>
              </a:extLst>
            </p:cNvPr>
            <p:cNvGrpSpPr/>
            <p:nvPr/>
          </p:nvGrpSpPr>
          <p:grpSpPr>
            <a:xfrm>
              <a:off x="26954456" y="978331"/>
              <a:ext cx="9270386" cy="7768931"/>
              <a:chOff x="113499" y="1782220"/>
              <a:chExt cx="9530316" cy="141907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32350E5-4C06-4D56-9031-1889666F6C92}"/>
                  </a:ext>
                </a:extLst>
              </p:cNvPr>
              <p:cNvGrpSpPr/>
              <p:nvPr/>
            </p:nvGrpSpPr>
            <p:grpSpPr>
              <a:xfrm>
                <a:off x="113499" y="1782220"/>
                <a:ext cx="9311642" cy="14041965"/>
                <a:chOff x="113499" y="1782220"/>
                <a:chExt cx="9311642" cy="14041966"/>
              </a:xfrm>
            </p:grpSpPr>
            <p:sp>
              <p:nvSpPr>
                <p:cNvPr id="78" name="Rounded Rectangle">
                  <a:extLst>
                    <a:ext uri="{FF2B5EF4-FFF2-40B4-BE49-F238E27FC236}">
                      <a16:creationId xmlns:a16="http://schemas.microsoft.com/office/drawing/2014/main" id="{EF48B4A8-D3B7-49D6-A59C-173F5AD4F5E8}"/>
                    </a:ext>
                  </a:extLst>
                </p:cNvPr>
                <p:cNvSpPr/>
                <p:nvPr/>
              </p:nvSpPr>
              <p:spPr>
                <a:xfrm>
                  <a:off x="113499" y="1782220"/>
                  <a:ext cx="9311642" cy="14041966"/>
                </a:xfrm>
                <a:prstGeom prst="roundRect">
                  <a:avLst>
                    <a:gd name="adj" fmla="val 14519"/>
                  </a:avLst>
                </a:prstGeom>
                <a:blipFill>
                  <a:blip r:embed="rId18"/>
                </a:blip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  <p:sp>
              <p:nvSpPr>
                <p:cNvPr id="79" name="Động năng quay">
                  <a:extLst>
                    <a:ext uri="{FF2B5EF4-FFF2-40B4-BE49-F238E27FC236}">
                      <a16:creationId xmlns:a16="http://schemas.microsoft.com/office/drawing/2014/main" id="{F041E9F3-A672-485D-B0BA-5A97229570D0}"/>
                    </a:ext>
                  </a:extLst>
                </p:cNvPr>
                <p:cNvSpPr txBox="1"/>
                <p:nvPr/>
              </p:nvSpPr>
              <p:spPr>
                <a:xfrm>
                  <a:off x="1194608" y="1993172"/>
                  <a:ext cx="7318104" cy="210091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-V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Chuyển động của hệ vật trên mặt phẳng nghiêng </a:t>
                  </a:r>
                  <a:endParaRPr kumimoji="0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C473D5-E521-4061-BE97-996AD9505056}"/>
                  </a:ext>
                </a:extLst>
              </p:cNvPr>
              <p:cNvSpPr/>
              <p:nvPr/>
            </p:nvSpPr>
            <p:spPr>
              <a:xfrm>
                <a:off x="493169" y="3848192"/>
                <a:ext cx="9150646" cy="12124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Phân tích các lực tác dụng lên từng vật:</a:t>
                </a: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Viết phương trình định luật II Newton cho từng vật</a:t>
                </a:r>
              </a:p>
              <a:p>
                <a:pPr marL="571500" marR="0" lvl="0" indent="-57150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vi-VN" sz="3200" dirty="0">
                  <a:solidFill>
                    <a:srgbClr val="FFFFFF"/>
                  </a:solidFill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vi-VN" sz="32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Chọn hệ quy chiếu và viết phương trình Newton dạng đại số cho từng vật.</a:t>
                </a: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Gia tốc các vật bằng nhau</a:t>
                </a: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vi-VN" sz="3200" dirty="0">
                    <a:solidFill>
                      <a:srgbClr val="FFFFFF"/>
                    </a:solidFill>
                  </a:rPr>
                  <a:t>Lực căng như nhau tại mọi điểm trên cùng một sợi dây</a:t>
                </a:r>
                <a:endParaRPr kumimoji="0" lang="vi-VN" sz="32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72" name="Object 24">
              <a:extLst>
                <a:ext uri="{FF2B5EF4-FFF2-40B4-BE49-F238E27FC236}">
                  <a16:creationId xmlns:a16="http://schemas.microsoft.com/office/drawing/2014/main" id="{C7C67556-5240-4349-9A9C-F34BB5FD19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027432" y="3212367"/>
            <a:ext cx="4911724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8" name="Equation" r:id="rId19" imgW="1473120" imgH="266400" progId="Equation.DSMT4">
                    <p:embed/>
                  </p:oleObj>
                </mc:Choice>
                <mc:Fallback>
                  <p:oleObj name="Equation" r:id="rId19" imgW="1473120" imgH="266400" progId="Equation.DSMT4">
                    <p:embed/>
                    <p:pic>
                      <p:nvPicPr>
                        <p:cNvPr id="72" name="Object 24">
                          <a:extLst>
                            <a:ext uri="{FF2B5EF4-FFF2-40B4-BE49-F238E27FC236}">
                              <a16:creationId xmlns:a16="http://schemas.microsoft.com/office/drawing/2014/main" id="{C7C67556-5240-4349-9A9C-F34BB5FD19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27432" y="3212367"/>
                          <a:ext cx="4911724" cy="889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24">
              <a:extLst>
                <a:ext uri="{FF2B5EF4-FFF2-40B4-BE49-F238E27FC236}">
                  <a16:creationId xmlns:a16="http://schemas.microsoft.com/office/drawing/2014/main" id="{50604025-D0DD-4F85-8149-6ECF9D8D96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68377" y="4815619"/>
            <a:ext cx="2328864" cy="93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9" name="Equation" r:id="rId21" imgW="698400" imgH="279360" progId="Equation.DSMT4">
                    <p:embed/>
                  </p:oleObj>
                </mc:Choice>
                <mc:Fallback>
                  <p:oleObj name="Equation" r:id="rId21" imgW="698400" imgH="279360" progId="Equation.DSMT4">
                    <p:embed/>
                    <p:pic>
                      <p:nvPicPr>
                        <p:cNvPr id="73" name="Object 24">
                          <a:extLst>
                            <a:ext uri="{FF2B5EF4-FFF2-40B4-BE49-F238E27FC236}">
                              <a16:creationId xmlns:a16="http://schemas.microsoft.com/office/drawing/2014/main" id="{50604025-D0DD-4F85-8149-6ECF9D8D96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8377" y="4815619"/>
                          <a:ext cx="2328864" cy="931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720A1-D4C9-413E-9EFF-0E38D0777DFB}"/>
              </a:ext>
            </a:extLst>
          </p:cNvPr>
          <p:cNvGrpSpPr/>
          <p:nvPr/>
        </p:nvGrpSpPr>
        <p:grpSpPr>
          <a:xfrm>
            <a:off x="12854693" y="10001080"/>
            <a:ext cx="4616014" cy="1441386"/>
            <a:chOff x="12854693" y="10001080"/>
            <a:chExt cx="4616014" cy="14413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DEB2DE-9B94-4C5C-BA60-791CDA146D35}"/>
                </a:ext>
              </a:extLst>
            </p:cNvPr>
            <p:cNvGrpSpPr/>
            <p:nvPr/>
          </p:nvGrpSpPr>
          <p:grpSpPr>
            <a:xfrm>
              <a:off x="13505217" y="10001080"/>
              <a:ext cx="3965490" cy="1441386"/>
              <a:chOff x="15932012" y="9035545"/>
              <a:chExt cx="4104988" cy="14413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15932012" y="9035545"/>
                    <a:ext cx="3998915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𝑠𝑖𝑛</m:t>
                          </m:r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  <m:r>
                            <a:rPr lang="en-US" sz="36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a:rPr lang="en-US" sz="36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lang="en-US" sz="3600" kern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32012" y="9035545"/>
                    <a:ext cx="3998915" cy="64633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15964475" y="9830600"/>
                    <a:ext cx="4072525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a:rPr lang="en-US" sz="36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𝑠𝑖𝑛</m:t>
                          </m:r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  <m:r>
                            <a:rPr lang="en-US" sz="3600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lang="en-US" sz="3600" kern="12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64475" y="9830600"/>
                    <a:ext cx="4072525" cy="64633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Right Arrow 76">
              <a:extLst>
                <a:ext uri="{FF2B5EF4-FFF2-40B4-BE49-F238E27FC236}">
                  <a16:creationId xmlns:a16="http://schemas.microsoft.com/office/drawing/2014/main" id="{A7A3F664-AD4C-4BE9-9B97-CA92BBD3EC7C}"/>
                </a:ext>
              </a:extLst>
            </p:cNvPr>
            <p:cNvSpPr/>
            <p:nvPr/>
          </p:nvSpPr>
          <p:spPr>
            <a:xfrm>
              <a:off x="12854693" y="10602565"/>
              <a:ext cx="668098" cy="27725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317" grpId="0"/>
      <p:bldP spid="13319" grpId="0" animBg="1"/>
      <p:bldP spid="13326" grpId="0"/>
      <p:bldP spid="13333" grpId="0"/>
      <p:bldP spid="3" grpId="0"/>
      <p:bldP spid="6" grpId="0"/>
      <p:bldP spid="74" grpId="0"/>
      <p:bldP spid="8" grpId="0"/>
      <p:bldP spid="10" grpId="0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187324" y="2767530"/>
            <a:ext cx="17373600" cy="7294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defTabSz="1828800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Tóm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</a:t>
            </a:r>
            <a:r>
              <a:rPr lang="en-US" sz="3600" i="1" kern="1200" dirty="0" err="1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tắt</a:t>
            </a:r>
            <a:r>
              <a:rPr lang="en-US" sz="3600" i="1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: 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m</a:t>
            </a:r>
            <a:r>
              <a:rPr lang="en-US" sz="3600" kern="1200" baseline="-250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1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= m</a:t>
            </a:r>
            <a:r>
              <a:rPr lang="en-US" sz="3600" kern="1200" baseline="-250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2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, a</a:t>
            </a:r>
            <a:r>
              <a:rPr lang="en-US" sz="3600" kern="1200" baseline="-250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1</a:t>
            </a:r>
            <a:r>
              <a:rPr lang="en-US" sz="3600" kern="1200" dirty="0">
                <a:solidFill>
                  <a:srgbClr val="000000"/>
                </a:solidFill>
                <a:latin typeface="American Typewriter" panose="02090604020004020304"/>
                <a:cs typeface="Times New Roman" pitchFamily="18" charset="0"/>
              </a:rPr>
              <a:t> = ?</a:t>
            </a:r>
            <a:endParaRPr lang="en-US" sz="3600" i="1" kern="1200" dirty="0">
              <a:solidFill>
                <a:srgbClr val="000000"/>
              </a:solidFill>
              <a:latin typeface="American Typewriter" panose="02090604020004020304"/>
              <a:cs typeface="Times New Roman" pitchFamily="18" charset="0"/>
            </a:endParaRPr>
          </a:p>
        </p:txBody>
      </p:sp>
      <p:sp>
        <p:nvSpPr>
          <p:cNvPr id="15364" name="Rectangle 52"/>
          <p:cNvSpPr>
            <a:spLocks noChangeArrowheads="1"/>
          </p:cNvSpPr>
          <p:nvPr/>
        </p:nvSpPr>
        <p:spPr bwMode="auto">
          <a:xfrm>
            <a:off x="8210753" y="3301759"/>
            <a:ext cx="93362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Phương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định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luật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II Newton: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251747" y="1383913"/>
            <a:ext cx="24132254" cy="1345753"/>
          </a:xfrm>
          <a:prstGeom prst="rect">
            <a:avLst/>
          </a:prstGeom>
          <a:noFill/>
          <a:ln w="190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b="1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2-16.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m</a:t>
            </a:r>
            <a:r>
              <a:rPr lang="en-US" altLang="en-US" sz="3600" kern="1200" baseline="-25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2-8.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qua ma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ròng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rọc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 m</a:t>
            </a:r>
            <a:r>
              <a:rPr lang="en-US" altLang="en-US" sz="3600" kern="1200" baseline="-25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= m</a:t>
            </a:r>
            <a:r>
              <a:rPr lang="en-US" altLang="en-US" sz="3600" kern="1200" baseline="-25000" dirty="0">
                <a:solidFill>
                  <a:srgbClr val="000000"/>
                </a:solidFill>
                <a:latin typeface="American Typewriter" panose="02090604020004020304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altLang="en-US" sz="3600" kern="1200" dirty="0">
              <a:solidFill>
                <a:srgbClr val="000000"/>
              </a:solidFill>
              <a:latin typeface="American Typewriter" panose="020906040200040203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68" name="Rectangle 52"/>
          <p:cNvSpPr>
            <a:spLocks noChangeArrowheads="1"/>
          </p:cNvSpPr>
          <p:nvPr/>
        </p:nvSpPr>
        <p:spPr bwMode="auto">
          <a:xfrm>
            <a:off x="8424824" y="5391118"/>
            <a:ext cx="937537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Chiếu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(1)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và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(2)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lên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phương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chuyển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với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chiều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(+)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đã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chọn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ta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370" name="Rectangle 168"/>
          <p:cNvSpPr>
            <a:spLocks noChangeArrowheads="1"/>
          </p:cNvSpPr>
          <p:nvPr/>
        </p:nvSpPr>
        <p:spPr bwMode="auto">
          <a:xfrm>
            <a:off x="8396212" y="8429938"/>
            <a:ext cx="93354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8897186" y="10990950"/>
            <a:ext cx="1098550" cy="219074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Right Arrow 172"/>
          <p:cNvSpPr/>
          <p:nvPr/>
        </p:nvSpPr>
        <p:spPr>
          <a:xfrm>
            <a:off x="14284332" y="11100487"/>
            <a:ext cx="1098550" cy="219074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kern="12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377" name="Group 69"/>
          <p:cNvGrpSpPr>
            <a:grpSpLocks/>
          </p:cNvGrpSpPr>
          <p:nvPr/>
        </p:nvGrpSpPr>
        <p:grpSpPr bwMode="auto">
          <a:xfrm>
            <a:off x="18911480" y="3496960"/>
            <a:ext cx="4645026" cy="8578850"/>
            <a:chOff x="6720809" y="1895205"/>
            <a:chExt cx="2322466" cy="4290442"/>
          </a:xfrm>
        </p:grpSpPr>
        <p:grpSp>
          <p:nvGrpSpPr>
            <p:cNvPr id="15378" name="Group 68"/>
            <p:cNvGrpSpPr>
              <a:grpSpLocks/>
            </p:cNvGrpSpPr>
            <p:nvPr/>
          </p:nvGrpSpPr>
          <p:grpSpPr bwMode="auto">
            <a:xfrm>
              <a:off x="6720809" y="1895205"/>
              <a:ext cx="2322466" cy="4290442"/>
              <a:chOff x="6720809" y="1895205"/>
              <a:chExt cx="2322466" cy="4290442"/>
            </a:xfrm>
          </p:grpSpPr>
          <p:grpSp>
            <p:nvGrpSpPr>
              <p:cNvPr id="15381" name="Group 6"/>
              <p:cNvGrpSpPr>
                <a:grpSpLocks/>
              </p:cNvGrpSpPr>
              <p:nvPr/>
            </p:nvGrpSpPr>
            <p:grpSpPr bwMode="auto">
              <a:xfrm>
                <a:off x="6923180" y="1895205"/>
                <a:ext cx="2109695" cy="109516"/>
                <a:chOff x="6172200" y="2641600"/>
                <a:chExt cx="2061575" cy="155554"/>
              </a:xfrm>
            </p:grpSpPr>
            <p:cxnSp>
              <p:nvCxnSpPr>
                <p:cNvPr id="3" name="Straight Connector 2"/>
                <p:cNvCxnSpPr/>
                <p:nvPr/>
              </p:nvCxnSpPr>
              <p:spPr>
                <a:xfrm>
                  <a:off x="6171455" y="2797222"/>
                  <a:ext cx="2056970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ectangle 5"/>
                <p:cNvSpPr/>
                <p:nvPr/>
              </p:nvSpPr>
              <p:spPr>
                <a:xfrm>
                  <a:off x="6176109" y="2641600"/>
                  <a:ext cx="2056970" cy="133068"/>
                </a:xfrm>
                <a:prstGeom prst="rect">
                  <a:avLst/>
                </a:prstGeom>
                <a:pattFill prst="wdDnDiag">
                  <a:fgClr>
                    <a:srgbClr val="0066FF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sp>
            <p:nvSpPr>
              <p:cNvPr id="8" name="Oval 7"/>
              <p:cNvSpPr/>
              <p:nvPr/>
            </p:nvSpPr>
            <p:spPr>
              <a:xfrm>
                <a:off x="7344684" y="2155617"/>
                <a:ext cx="685786" cy="671672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8028883" y="3681566"/>
                <a:ext cx="685786" cy="671671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7687577" y="2004769"/>
                <a:ext cx="0" cy="48589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030470" y="2490659"/>
                <a:ext cx="0" cy="1525949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8714669" y="1988890"/>
                <a:ext cx="0" cy="2027718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lowchart: Connector 14"/>
              <p:cNvSpPr/>
              <p:nvPr/>
            </p:nvSpPr>
            <p:spPr>
              <a:xfrm>
                <a:off x="7662178" y="2463665"/>
                <a:ext cx="76198" cy="76218"/>
              </a:xfrm>
              <a:prstGeom prst="flowChartConnector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3" name="Flowchart: Connector 82"/>
              <p:cNvSpPr/>
              <p:nvPr/>
            </p:nvSpPr>
            <p:spPr>
              <a:xfrm>
                <a:off x="8354314" y="3986439"/>
                <a:ext cx="76198" cy="76218"/>
              </a:xfrm>
              <a:prstGeom prst="flowChartConnector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120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7" name="Straight Connector 86"/>
              <p:cNvCxnSpPr>
                <a:endCxn id="104" idx="0"/>
              </p:cNvCxnSpPr>
              <p:nvPr/>
            </p:nvCxnSpPr>
            <p:spPr>
              <a:xfrm>
                <a:off x="7344684" y="2566877"/>
                <a:ext cx="0" cy="1760954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90" name="Group 43"/>
              <p:cNvGrpSpPr>
                <a:grpSpLocks/>
              </p:cNvGrpSpPr>
              <p:nvPr/>
            </p:nvGrpSpPr>
            <p:grpSpPr bwMode="auto">
              <a:xfrm>
                <a:off x="8677798" y="2781434"/>
                <a:ext cx="76200" cy="977925"/>
                <a:chOff x="8103122" y="3432231"/>
                <a:chExt cx="76200" cy="977925"/>
              </a:xfrm>
            </p:grpSpPr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8141580" y="3962388"/>
                  <a:ext cx="0" cy="44778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8141580" y="3432037"/>
                  <a:ext cx="0" cy="47160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Flowchart: Connector 119"/>
                <p:cNvSpPr/>
                <p:nvPr/>
              </p:nvSpPr>
              <p:spPr>
                <a:xfrm>
                  <a:off x="8103481" y="3886170"/>
                  <a:ext cx="76198" cy="76218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5391" name="Group 120"/>
              <p:cNvGrpSpPr>
                <a:grpSpLocks/>
              </p:cNvGrpSpPr>
              <p:nvPr/>
            </p:nvGrpSpPr>
            <p:grpSpPr bwMode="auto">
              <a:xfrm>
                <a:off x="7991650" y="2790435"/>
                <a:ext cx="76200" cy="977925"/>
                <a:chOff x="8115822" y="3432231"/>
                <a:chExt cx="76200" cy="977925"/>
              </a:xfrm>
            </p:grpSpPr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8154642" y="3962914"/>
                  <a:ext cx="0" cy="44778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V="1">
                  <a:off x="8154642" y="3432563"/>
                  <a:ext cx="0" cy="47160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lowchart: Connector 123"/>
                <p:cNvSpPr/>
                <p:nvPr/>
              </p:nvSpPr>
              <p:spPr>
                <a:xfrm>
                  <a:off x="8116543" y="3886696"/>
                  <a:ext cx="76198" cy="76218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5392" name="Group 124"/>
              <p:cNvGrpSpPr>
                <a:grpSpLocks/>
              </p:cNvGrpSpPr>
              <p:nvPr/>
            </p:nvGrpSpPr>
            <p:grpSpPr bwMode="auto">
              <a:xfrm>
                <a:off x="7299538" y="2822640"/>
                <a:ext cx="76200" cy="977925"/>
                <a:chOff x="8115822" y="3432231"/>
                <a:chExt cx="76200" cy="977925"/>
              </a:xfrm>
            </p:grpSpPr>
            <p:cxnSp>
              <p:nvCxnSpPr>
                <p:cNvPr id="126" name="Straight Arrow Connector 125"/>
                <p:cNvCxnSpPr/>
                <p:nvPr/>
              </p:nvCxnSpPr>
              <p:spPr>
                <a:xfrm>
                  <a:off x="8154618" y="3962467"/>
                  <a:ext cx="0" cy="44778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154618" y="3432116"/>
                  <a:ext cx="0" cy="47160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Flowchart: Connector 133"/>
                <p:cNvSpPr/>
                <p:nvPr/>
              </p:nvSpPr>
              <p:spPr>
                <a:xfrm>
                  <a:off x="8116519" y="3886249"/>
                  <a:ext cx="76198" cy="76218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67" y="2815702"/>
                <a:ext cx="391710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74" y="2803691"/>
                <a:ext cx="391710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745" y="2781434"/>
                <a:ext cx="391710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grpSp>
            <p:nvGrpSpPr>
              <p:cNvPr id="15396" name="Group 49"/>
              <p:cNvGrpSpPr>
                <a:grpSpLocks/>
              </p:cNvGrpSpPr>
              <p:nvPr/>
            </p:nvGrpSpPr>
            <p:grpSpPr bwMode="auto">
              <a:xfrm>
                <a:off x="6720809" y="4252699"/>
                <a:ext cx="765160" cy="1043497"/>
                <a:chOff x="6732698" y="4016886"/>
                <a:chExt cx="765160" cy="1043497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7216877" y="4092019"/>
                  <a:ext cx="280981" cy="319164"/>
                </a:xfrm>
                <a:prstGeom prst="rect">
                  <a:avLst/>
                </a:prstGeom>
                <a:pattFill prst="pct90">
                  <a:fgClr>
                    <a:srgbClr val="0000FF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grpSp>
              <p:nvGrpSpPr>
                <p:cNvPr id="15411" name="Group 37"/>
                <p:cNvGrpSpPr>
                  <a:grpSpLocks/>
                </p:cNvGrpSpPr>
                <p:nvPr/>
              </p:nvGrpSpPr>
              <p:grpSpPr bwMode="auto">
                <a:xfrm>
                  <a:off x="7307416" y="4233587"/>
                  <a:ext cx="76200" cy="746048"/>
                  <a:chOff x="6732740" y="4972066"/>
                  <a:chExt cx="76200" cy="746048"/>
                </a:xfrm>
              </p:grpSpPr>
              <p:sp>
                <p:nvSpPr>
                  <p:cNvPr id="106" name="Flowchart: Connector 105"/>
                  <p:cNvSpPr/>
                  <p:nvPr/>
                </p:nvSpPr>
                <p:spPr>
                  <a:xfrm>
                    <a:off x="6732686" y="4971819"/>
                    <a:ext cx="76199" cy="76218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3600" kern="120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6777135" y="4994049"/>
                    <a:ext cx="0" cy="724072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12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6732698" y="4016886"/>
                  <a:ext cx="513529" cy="3232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3600" kern="12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en-US" sz="3600" kern="1200" baseline="-25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1</a:t>
                  </a:r>
                  <a:endParaRPr lang="en-US" altLang="en-US" sz="3600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Rectangle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8173" y="4657452"/>
                  <a:ext cx="468653" cy="402931"/>
                </a:xfrm>
                <a:prstGeom prst="rect">
                  <a:avLst/>
                </a:prstGeom>
                <a:blipFill>
                  <a:blip r:embed="rId7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kern="1200" dirty="0">
                      <a:noFill/>
                      <a:latin typeface="Arial" panose="020B060402020202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</p:grpSp>
          <p:grpSp>
            <p:nvGrpSpPr>
              <p:cNvPr id="15397" name="Group 46"/>
              <p:cNvGrpSpPr>
                <a:grpSpLocks/>
              </p:cNvGrpSpPr>
              <p:nvPr/>
            </p:nvGrpSpPr>
            <p:grpSpPr bwMode="auto">
              <a:xfrm>
                <a:off x="7817976" y="5259175"/>
                <a:ext cx="703022" cy="926472"/>
                <a:chOff x="7829893" y="4619566"/>
                <a:chExt cx="703022" cy="926472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8251934" y="4658415"/>
                  <a:ext cx="280981" cy="319163"/>
                </a:xfrm>
                <a:prstGeom prst="rect">
                  <a:avLst/>
                </a:prstGeom>
                <a:pattFill prst="pct90">
                  <a:fgClr>
                    <a:srgbClr val="0000FF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Flowchart: Connector 88"/>
                <p:cNvSpPr/>
                <p:nvPr/>
              </p:nvSpPr>
              <p:spPr>
                <a:xfrm>
                  <a:off x="8364643" y="4787033"/>
                  <a:ext cx="76198" cy="76218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kern="12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8386868" y="4821966"/>
                  <a:ext cx="0" cy="724072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08" name="TextBox 154"/>
                <p:cNvSpPr txBox="1">
                  <a:spLocks noChangeArrowheads="1"/>
                </p:cNvSpPr>
                <p:nvPr/>
              </p:nvSpPr>
              <p:spPr bwMode="auto">
                <a:xfrm>
                  <a:off x="7829893" y="4619566"/>
                  <a:ext cx="513529" cy="3232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3600" kern="12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en-US" sz="3600" kern="1200" baseline="-25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endParaRPr lang="en-US" altLang="en-US" sz="3600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Rectangle 1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650" y="5079855"/>
                  <a:ext cx="473976" cy="402931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00" kern="1200">
                      <a:noFill/>
                      <a:latin typeface="Arial" panose="020B060402020202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</p:grp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7346271" y="3986439"/>
                <a:ext cx="0" cy="471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02" y="3742295"/>
                <a:ext cx="463845" cy="402931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 dirty="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98" y="4430201"/>
                <a:ext cx="469166" cy="402931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200">
                    <a:noFill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8714669" y="4832776"/>
                <a:ext cx="0" cy="882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02" name="TextBox 58"/>
              <p:cNvSpPr txBox="1">
                <a:spLocks noChangeArrowheads="1"/>
              </p:cNvSpPr>
              <p:nvPr/>
            </p:nvSpPr>
            <p:spPr bwMode="auto">
              <a:xfrm>
                <a:off x="8738998" y="4609700"/>
                <a:ext cx="304277" cy="323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600" kern="1200">
                    <a:solidFill>
                      <a:srgbClr val="000000"/>
                    </a:solidFill>
                    <a:ea typeface="+mn-ea"/>
                    <a:cs typeface="+mn-cs"/>
                  </a:rPr>
                  <a:t>+</a:t>
                </a: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7485969" y="4950279"/>
                <a:ext cx="0" cy="7653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04" name="TextBox 165"/>
              <p:cNvSpPr txBox="1">
                <a:spLocks noChangeArrowheads="1"/>
              </p:cNvSpPr>
              <p:nvPr/>
            </p:nvSpPr>
            <p:spPr bwMode="auto">
              <a:xfrm>
                <a:off x="7467600" y="5410200"/>
                <a:ext cx="304277" cy="323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600" kern="1200">
                    <a:solidFill>
                      <a:srgbClr val="000000"/>
                    </a:solidFill>
                    <a:ea typeface="+mn-ea"/>
                    <a:cs typeface="+mn-cs"/>
                  </a:rPr>
                  <a:t>+</a:t>
                </a:r>
              </a:p>
            </p:txBody>
          </p:sp>
        </p:grpSp>
        <p:cxnSp>
          <p:nvCxnSpPr>
            <p:cNvPr id="176" name="Straight Connector 175"/>
            <p:cNvCxnSpPr/>
            <p:nvPr/>
          </p:nvCxnSpPr>
          <p:spPr>
            <a:xfrm>
              <a:off x="8381300" y="3975323"/>
              <a:ext cx="0" cy="152595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V="1">
              <a:off x="8374951" y="4570777"/>
              <a:ext cx="0" cy="8939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2157616" y="4013276"/>
                <a:ext cx="4466736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  <a:r>
                  <a:rPr lang="en-US" sz="3600" kern="12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(1)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616" y="4013276"/>
                <a:ext cx="4466736" cy="713657"/>
              </a:xfrm>
              <a:prstGeom prst="rect">
                <a:avLst/>
              </a:prstGeom>
              <a:blipFill>
                <a:blip r:embed="rId11"/>
                <a:stretch>
                  <a:fillRect t="-1709" r="-3138" b="-33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2132354" y="4783132"/>
                <a:ext cx="4509568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6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  <a:r>
                  <a:rPr lang="en-US" sz="3600" kern="12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(2)</a:t>
                </a: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354" y="4783132"/>
                <a:ext cx="4509568" cy="713657"/>
              </a:xfrm>
              <a:prstGeom prst="rect">
                <a:avLst/>
              </a:prstGeom>
              <a:blipFill>
                <a:blip r:embed="rId12"/>
                <a:stretch>
                  <a:fillRect t="-2564" r="-3108" b="-33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2050385" y="6764736"/>
                <a:ext cx="33847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385" y="6764736"/>
                <a:ext cx="338470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1763926" y="7617835"/>
                <a:ext cx="377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926" y="7617835"/>
                <a:ext cx="3772186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2050385" y="8509573"/>
                <a:ext cx="21006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385" y="8509573"/>
                <a:ext cx="2100639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50385" y="9289394"/>
                <a:ext cx="31770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385" y="9289394"/>
                <a:ext cx="3177024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0107481" y="10344619"/>
                <a:ext cx="38858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g</m:t>
                      </m:r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/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481" y="10344619"/>
                <a:ext cx="388580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9711874" y="11100487"/>
                <a:ext cx="4646079" cy="1037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/>
                      </m:sSub>
                      <m:r>
                        <a:rPr lang="en-US" sz="3600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874" y="11100487"/>
                <a:ext cx="4646079" cy="10375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5590742" y="10634360"/>
                <a:ext cx="4298741" cy="125810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6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num>
                        <m:den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742" y="10634360"/>
                <a:ext cx="4298741" cy="12581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ĐỘNG LỰC HỌC VẬT RẮN">
            <a:extLst>
              <a:ext uri="{FF2B5EF4-FFF2-40B4-BE49-F238E27FC236}">
                <a16:creationId xmlns:a16="http://schemas.microsoft.com/office/drawing/2014/main" id="{CA55F413-3F23-4AD5-A98C-1218FB8FF448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20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 ĐỘNG LỰC 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3D294C5-EADE-4780-A6B4-0CC4735EB7A5}"/>
              </a:ext>
            </a:extLst>
          </p:cNvPr>
          <p:cNvGrpSpPr/>
          <p:nvPr/>
        </p:nvGrpSpPr>
        <p:grpSpPr>
          <a:xfrm>
            <a:off x="105659" y="4201811"/>
            <a:ext cx="8241895" cy="8091264"/>
            <a:chOff x="26954456" y="978331"/>
            <a:chExt cx="9061689" cy="768748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F437229-FB9A-43E5-9D62-94833095CA33}"/>
                </a:ext>
              </a:extLst>
            </p:cNvPr>
            <p:cNvGrpSpPr/>
            <p:nvPr/>
          </p:nvGrpSpPr>
          <p:grpSpPr>
            <a:xfrm>
              <a:off x="26954456" y="978331"/>
              <a:ext cx="9061689" cy="7687489"/>
              <a:chOff x="113499" y="1782220"/>
              <a:chExt cx="9315767" cy="1404196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DDA77AE-F554-41A0-BFED-0B3361D9ECD8}"/>
                  </a:ext>
                </a:extLst>
              </p:cNvPr>
              <p:cNvGrpSpPr/>
              <p:nvPr/>
            </p:nvGrpSpPr>
            <p:grpSpPr>
              <a:xfrm>
                <a:off x="113499" y="1782220"/>
                <a:ext cx="9311642" cy="14041965"/>
                <a:chOff x="113499" y="1782220"/>
                <a:chExt cx="9311642" cy="14041966"/>
              </a:xfrm>
            </p:grpSpPr>
            <p:sp>
              <p:nvSpPr>
                <p:cNvPr id="88" name="Rounded Rectangle">
                  <a:extLst>
                    <a:ext uri="{FF2B5EF4-FFF2-40B4-BE49-F238E27FC236}">
                      <a16:creationId xmlns:a16="http://schemas.microsoft.com/office/drawing/2014/main" id="{D6DCD2C8-7A57-49D6-BF50-873C43699803}"/>
                    </a:ext>
                  </a:extLst>
                </p:cNvPr>
                <p:cNvSpPr/>
                <p:nvPr/>
              </p:nvSpPr>
              <p:spPr>
                <a:xfrm>
                  <a:off x="113499" y="1782220"/>
                  <a:ext cx="9311642" cy="14041966"/>
                </a:xfrm>
                <a:prstGeom prst="roundRect">
                  <a:avLst>
                    <a:gd name="adj" fmla="val 14519"/>
                  </a:avLst>
                </a:prstGeom>
                <a:blipFill>
                  <a:blip r:embed="rId20"/>
                </a:blip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  <p:sp>
              <p:nvSpPr>
                <p:cNvPr id="90" name="Động năng quay">
                  <a:extLst>
                    <a:ext uri="{FF2B5EF4-FFF2-40B4-BE49-F238E27FC236}">
                      <a16:creationId xmlns:a16="http://schemas.microsoft.com/office/drawing/2014/main" id="{1E08616D-C2C0-49F8-90B6-DF5EF77B1593}"/>
                    </a:ext>
                  </a:extLst>
                </p:cNvPr>
                <p:cNvSpPr txBox="1"/>
                <p:nvPr/>
              </p:nvSpPr>
              <p:spPr>
                <a:xfrm>
                  <a:off x="1194608" y="1993172"/>
                  <a:ext cx="7318104" cy="210091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-V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Chuyển động của hệ vật qua ròng rọc</a:t>
                  </a:r>
                  <a:endParaRPr kumimoji="0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D62BAD3-EA60-4236-B805-F8FAE571836D}"/>
                  </a:ext>
                </a:extLst>
              </p:cNvPr>
              <p:cNvSpPr/>
              <p:nvPr/>
            </p:nvSpPr>
            <p:spPr>
              <a:xfrm>
                <a:off x="278620" y="3908582"/>
                <a:ext cx="9150646" cy="9560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Phân tích các lực tác dụng lên từng vật:</a:t>
                </a: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Viết phương trình định luật II Newton cho từng vật:</a:t>
                </a:r>
              </a:p>
              <a:p>
                <a:pPr marL="571500" marR="0" lvl="0" indent="-57150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vi-VN" sz="3200" dirty="0">
                  <a:solidFill>
                    <a:srgbClr val="FFFFFF"/>
                  </a:solidFill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vi-VN" sz="32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2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Chọn hệ quy chiếu và viết phương trình Newton dạng đại số cho từng vật.</a:t>
                </a:r>
              </a:p>
            </p:txBody>
          </p:sp>
        </p:grpSp>
        <p:graphicFrame>
          <p:nvGraphicFramePr>
            <p:cNvPr id="82" name="Object 24">
              <a:extLst>
                <a:ext uri="{FF2B5EF4-FFF2-40B4-BE49-F238E27FC236}">
                  <a16:creationId xmlns:a16="http://schemas.microsoft.com/office/drawing/2014/main" id="{A6E1BAFD-132D-4E71-944C-3FE09410CF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87472" y="3069290"/>
            <a:ext cx="4911725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2" name="Equation" r:id="rId21" imgW="1473120" imgH="266400" progId="Equation.DSMT4">
                    <p:embed/>
                  </p:oleObj>
                </mc:Choice>
                <mc:Fallback>
                  <p:oleObj name="Equation" r:id="rId21" imgW="1473120" imgH="266400" progId="Equation.DSMT4">
                    <p:embed/>
                    <p:pic>
                      <p:nvPicPr>
                        <p:cNvPr id="82" name="Object 24">
                          <a:extLst>
                            <a:ext uri="{FF2B5EF4-FFF2-40B4-BE49-F238E27FC236}">
                              <a16:creationId xmlns:a16="http://schemas.microsoft.com/office/drawing/2014/main" id="{A6E1BAFD-132D-4E71-944C-3FE09410CF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87472" y="3069290"/>
                          <a:ext cx="4911725" cy="889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24">
              <a:extLst>
                <a:ext uri="{FF2B5EF4-FFF2-40B4-BE49-F238E27FC236}">
                  <a16:creationId xmlns:a16="http://schemas.microsoft.com/office/drawing/2014/main" id="{BE077CDE-89D8-4B14-8B49-3AC9A95589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68377" y="4960414"/>
            <a:ext cx="2328864" cy="93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3" name="Equation" r:id="rId23" imgW="698400" imgH="279360" progId="Equation.DSMT4">
                    <p:embed/>
                  </p:oleObj>
                </mc:Choice>
                <mc:Fallback>
                  <p:oleObj name="Equation" r:id="rId23" imgW="698400" imgH="279360" progId="Equation.DSMT4">
                    <p:embed/>
                    <p:pic>
                      <p:nvPicPr>
                        <p:cNvPr id="84" name="Object 24">
                          <a:extLst>
                            <a:ext uri="{FF2B5EF4-FFF2-40B4-BE49-F238E27FC236}">
                              <a16:creationId xmlns:a16="http://schemas.microsoft.com/office/drawing/2014/main" id="{BE077CDE-89D8-4B14-8B49-3AC9A95589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8377" y="4960414"/>
                          <a:ext cx="2328864" cy="931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EF37FF5-93E6-4924-A8D5-278C66B0E1CF}"/>
                  </a:ext>
                </a:extLst>
              </p:cNvPr>
              <p:cNvSpPr/>
              <p:nvPr/>
            </p:nvSpPr>
            <p:spPr>
              <a:xfrm>
                <a:off x="10270469" y="12368837"/>
                <a:ext cx="4087484" cy="6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Á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ụ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𝑛𝑔</m:t>
                    </m:r>
                    <m:r>
                      <a:rPr lang="en-US" sz="3600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kern="120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600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0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EF37FF5-93E6-4924-A8D5-278C66B0E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69" y="12368837"/>
                <a:ext cx="4087484" cy="664284"/>
              </a:xfrm>
              <a:prstGeom prst="rect">
                <a:avLst/>
              </a:prstGeom>
              <a:blipFill>
                <a:blip r:embed="rId25"/>
                <a:stretch>
                  <a:fillRect t="-11009" b="-3394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73C990-2FAF-4236-B7AE-0413DA521BDE}"/>
                  </a:ext>
                </a:extLst>
              </p:cNvPr>
              <p:cNvSpPr/>
              <p:nvPr/>
            </p:nvSpPr>
            <p:spPr>
              <a:xfrm>
                <a:off x="14780586" y="12071928"/>
                <a:ext cx="1996380" cy="113306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n-US" sz="36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36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360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3600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lang="en-US" sz="3600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  <m:r>
                        <a:rPr lang="en-US" sz="3600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</m:oMath>
                  </m:oMathPara>
                </a14:m>
                <a:endParaRPr lang="en-US" sz="3600" kern="12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73C990-2FAF-4236-B7AE-0413DA521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0586" y="12071928"/>
                <a:ext cx="1996380" cy="113306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364" grpId="0"/>
      <p:bldP spid="15365" grpId="0" animBg="1"/>
      <p:bldP spid="15368" grpId="0"/>
      <p:bldP spid="15370" grpId="0"/>
      <p:bldP spid="62" grpId="0" animBg="1"/>
      <p:bldP spid="173" grpId="0" animBg="1"/>
      <p:bldP spid="67" grpId="0"/>
      <p:bldP spid="68" grpId="0"/>
      <p:bldP spid="71" grpId="0"/>
      <p:bldP spid="72" grpId="0"/>
      <p:bldP spid="73" grpId="0"/>
      <p:bldP spid="74" grpId="0"/>
      <p:bldP spid="76" grpId="0"/>
      <p:bldP spid="77" grpId="0"/>
      <p:bldP spid="79" grpId="0" animBg="1"/>
      <p:bldP spid="91" grpId="0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ĐỘNG LỰC HỌC VẬT RẮN">
            <a:extLst>
              <a:ext uri="{FF2B5EF4-FFF2-40B4-BE49-F238E27FC236}">
                <a16:creationId xmlns:a16="http://schemas.microsoft.com/office/drawing/2014/main" id="{6F564AF6-37A4-4A91-A05C-0AF2BE7D552A}"/>
              </a:ext>
            </a:extLst>
          </p:cNvPr>
          <p:cNvSpPr/>
          <p:nvPr/>
        </p:nvSpPr>
        <p:spPr>
          <a:xfrm>
            <a:off x="-26783" y="-37166"/>
            <a:ext cx="24437565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vi-VN" dirty="0">
                <a:latin typeface="American Typewriter" panose="02090604020004020304" pitchFamily="18" charset="77"/>
              </a:rPr>
              <a:t> ĐỘNG LỰC HỌC CHẤT ĐIỂM</a:t>
            </a:r>
            <a:endParaRPr dirty="0">
              <a:latin typeface="American Typewriter" panose="02090604020004020304" pitchFamily="18" charset="77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2539F10-FAA9-41CC-A267-5C7E8599C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4" y="1469638"/>
            <a:ext cx="23602950" cy="1200329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en-US" sz="3600" b="1" dirty="0">
                <a:latin typeface="American Typewriter" panose="02090604020004020304"/>
              </a:rPr>
              <a:t>2-21. </a:t>
            </a:r>
            <a:r>
              <a:rPr lang="en-US" sz="3600" dirty="0" err="1">
                <a:latin typeface="American Typewriter" panose="02090604020004020304"/>
              </a:rPr>
              <a:t>Viết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phương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trình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chuyển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động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của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một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vật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rơi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nếu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kể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đến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lực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cản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của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không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khí</a:t>
            </a:r>
            <a:r>
              <a:rPr lang="en-US" sz="3600" dirty="0">
                <a:latin typeface="American Typewriter" panose="02090604020004020304"/>
              </a:rPr>
              <a:t>, </a:t>
            </a:r>
            <a:r>
              <a:rPr lang="en-US" sz="3600" dirty="0" err="1">
                <a:latin typeface="American Typewriter" panose="02090604020004020304"/>
              </a:rPr>
              <a:t>biết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rằng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lực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cản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tỷ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lệ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với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vận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tốc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của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vật</a:t>
            </a:r>
            <a:r>
              <a:rPr lang="en-US" sz="3600" dirty="0">
                <a:latin typeface="American Typewriter" panose="02090604020004020304"/>
              </a:rPr>
              <a:t> </a:t>
            </a:r>
            <a:r>
              <a:rPr lang="en-US" sz="3600" dirty="0" err="1">
                <a:latin typeface="American Typewriter" panose="02090604020004020304"/>
              </a:rPr>
              <a:t>rơi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6A82224E-60DF-4CF9-B3A7-7C8986745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843" y="4284545"/>
            <a:ext cx="656301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PT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định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luật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II Newton: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92710B8-25CA-49D9-ACEA-38EC6E3FE15C}"/>
                  </a:ext>
                </a:extLst>
              </p:cNvPr>
              <p:cNvSpPr/>
              <p:nvPr/>
            </p:nvSpPr>
            <p:spPr>
              <a:xfrm>
                <a:off x="14666949" y="3895206"/>
                <a:ext cx="6250837" cy="1306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vi-VN" sz="4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vi-VN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vi-VN" sz="4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vi-VN" sz="4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vi-VN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vi-VN" sz="4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92710B8-25CA-49D9-ACEA-38EC6E3FE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949" y="3895206"/>
                <a:ext cx="6250837" cy="13068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E51ED02-4174-47ED-B138-46CB5C2705D6}"/>
              </a:ext>
            </a:extLst>
          </p:cNvPr>
          <p:cNvGrpSpPr/>
          <p:nvPr/>
        </p:nvGrpSpPr>
        <p:grpSpPr>
          <a:xfrm>
            <a:off x="21155319" y="2980554"/>
            <a:ext cx="3112960" cy="3843554"/>
            <a:chOff x="20801240" y="2788920"/>
            <a:chExt cx="3112960" cy="384355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40FB8DC-411C-4181-90F8-0ECA9881F6B2}"/>
                </a:ext>
              </a:extLst>
            </p:cNvPr>
            <p:cNvCxnSpPr/>
            <p:nvPr/>
          </p:nvCxnSpPr>
          <p:spPr bwMode="auto">
            <a:xfrm>
              <a:off x="22027475" y="4446010"/>
              <a:ext cx="0" cy="14478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id="{BBFD1527-9D8D-4A31-9F33-76BC29732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1240" y="4141750"/>
              <a:ext cx="10270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 kern="12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r>
                <a:rPr lang="en-US" altLang="en-US" sz="3600" kern="12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lang="en-US" altLang="en-US" sz="36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3DFA7D-D1E0-4204-BCBB-F765B7BF0DE0}"/>
                </a:ext>
              </a:extLst>
            </p:cNvPr>
            <p:cNvCxnSpPr/>
            <p:nvPr/>
          </p:nvCxnSpPr>
          <p:spPr bwMode="auto">
            <a:xfrm flipV="1">
              <a:off x="22034996" y="3288080"/>
              <a:ext cx="0" cy="94297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0EDDC82-5AEC-40D4-B869-213291AB7887}"/>
                </a:ext>
              </a:extLst>
            </p:cNvPr>
            <p:cNvSpPr/>
            <p:nvPr/>
          </p:nvSpPr>
          <p:spPr>
            <a:xfrm>
              <a:off x="21927894" y="4231084"/>
              <a:ext cx="199150" cy="214895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aphicFrame>
          <p:nvGraphicFramePr>
            <p:cNvPr id="23" name="Object 21">
              <a:extLst>
                <a:ext uri="{FF2B5EF4-FFF2-40B4-BE49-F238E27FC236}">
                  <a16:creationId xmlns:a16="http://schemas.microsoft.com/office/drawing/2014/main" id="{06E185D4-BDCA-4CE4-B40F-668DFCA074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13519" y="2788920"/>
            <a:ext cx="714375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90" name="Equation" r:id="rId6" imgW="215640" imgH="266400" progId="Equation.DSMT4">
                    <p:embed/>
                  </p:oleObj>
                </mc:Choice>
                <mc:Fallback>
                  <p:oleObj name="Equation" r:id="rId6" imgW="215640" imgH="266400" progId="Equation.DSMT4">
                    <p:embed/>
                    <p:pic>
                      <p:nvPicPr>
                        <p:cNvPr id="23" name="Object 21">
                          <a:extLst>
                            <a:ext uri="{FF2B5EF4-FFF2-40B4-BE49-F238E27FC236}">
                              <a16:creationId xmlns:a16="http://schemas.microsoft.com/office/drawing/2014/main" id="{06E185D4-BDCA-4CE4-B40F-668DFCA074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13519" y="2788920"/>
                          <a:ext cx="714375" cy="800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1">
              <a:extLst>
                <a:ext uri="{FF2B5EF4-FFF2-40B4-BE49-F238E27FC236}">
                  <a16:creationId xmlns:a16="http://schemas.microsoft.com/office/drawing/2014/main" id="{46F6F496-EF54-4959-B884-C3C2532A57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39798" y="5570220"/>
            <a:ext cx="504825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91" name="Equation" r:id="rId8" imgW="152280" imgH="215640" progId="Equation.DSMT4">
                    <p:embed/>
                  </p:oleObj>
                </mc:Choice>
                <mc:Fallback>
                  <p:oleObj name="Equation" r:id="rId8" imgW="152280" imgH="215640" progId="Equation.DSMT4">
                    <p:embed/>
                    <p:pic>
                      <p:nvPicPr>
                        <p:cNvPr id="24" name="Object 21">
                          <a:extLst>
                            <a:ext uri="{FF2B5EF4-FFF2-40B4-BE49-F238E27FC236}">
                              <a16:creationId xmlns:a16="http://schemas.microsoft.com/office/drawing/2014/main" id="{46F6F496-EF54-4959-B884-C3C2532A57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9798" y="5570220"/>
                          <a:ext cx="504825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A26C01-C056-4F79-BE67-C5F4F2328FD5}"/>
                </a:ext>
              </a:extLst>
            </p:cNvPr>
            <p:cNvCxnSpPr/>
            <p:nvPr/>
          </p:nvCxnSpPr>
          <p:spPr bwMode="auto">
            <a:xfrm>
              <a:off x="23207447" y="4338531"/>
              <a:ext cx="3176" cy="220979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C5B7EF-997C-4085-912A-7423106A81A0}"/>
                </a:ext>
              </a:extLst>
            </p:cNvPr>
            <p:cNvSpPr txBox="1"/>
            <p:nvPr/>
          </p:nvSpPr>
          <p:spPr>
            <a:xfrm>
              <a:off x="23213160" y="5848588"/>
              <a:ext cx="7010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/>
                <a:t>+</a:t>
              </a:r>
            </a:p>
          </p:txBody>
        </p:sp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76B31E20-1291-41F6-BBA6-180D5C21B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93907" y="3672247"/>
              <a:ext cx="10270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 kern="12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31" name="TextBox 44">
              <a:extLst>
                <a:ext uri="{FF2B5EF4-FFF2-40B4-BE49-F238E27FC236}">
                  <a16:creationId xmlns:a16="http://schemas.microsoft.com/office/drawing/2014/main" id="{F0A00864-A2BA-45C3-9627-8032354D7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5593" y="5986143"/>
              <a:ext cx="10270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 kern="12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32" name="Rectangle 52">
            <a:extLst>
              <a:ext uri="{FF2B5EF4-FFF2-40B4-BE49-F238E27FC236}">
                <a16:creationId xmlns:a16="http://schemas.microsoft.com/office/drawing/2014/main" id="{ACAB0B8B-94CE-450F-805C-BCBFDDF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41" y="2750872"/>
            <a:ext cx="118666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Chọn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quy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chiếu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gắn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với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Oy,phư</a:t>
            </a:r>
            <a:r>
              <a:rPr lang="vi-VN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ơ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ng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chuyển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dạng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D4881E-67B2-472B-A3DE-7A38C80167E6}"/>
                  </a:ext>
                </a:extLst>
              </p:cNvPr>
              <p:cNvSpPr/>
              <p:nvPr/>
            </p:nvSpPr>
            <p:spPr>
              <a:xfrm>
                <a:off x="16205883" y="3335056"/>
                <a:ext cx="222913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𝑦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=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(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𝑡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merican Typewriter"/>
                        </a:rPr>
                        <m:t>)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  <a:sym typeface="American Typewriter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D4881E-67B2-472B-A3DE-7A38C8016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883" y="3335056"/>
                <a:ext cx="222913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848723-6177-4945-B76B-61E559D59C6B}"/>
                  </a:ext>
                </a:extLst>
              </p:cNvPr>
              <p:cNvSpPr/>
              <p:nvPr/>
            </p:nvSpPr>
            <p:spPr>
              <a:xfrm>
                <a:off x="14406839" y="4870657"/>
                <a:ext cx="4216219" cy="1261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vi-VN" sz="4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vi-VN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vi-VN" sz="4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vi-V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vi-VN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848723-6177-4945-B76B-61E559D59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839" y="4870657"/>
                <a:ext cx="4216219" cy="12611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52">
            <a:extLst>
              <a:ext uri="{FF2B5EF4-FFF2-40B4-BE49-F238E27FC236}">
                <a16:creationId xmlns:a16="http://schemas.microsoft.com/office/drawing/2014/main" id="{AF7473BE-C930-4F15-9CBE-36EFFEC4F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41" y="5251272"/>
            <a:ext cx="5453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Chiếu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lên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Oy ta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9" name="Object 21">
            <a:extLst>
              <a:ext uri="{FF2B5EF4-FFF2-40B4-BE49-F238E27FC236}">
                <a16:creationId xmlns:a16="http://schemas.microsoft.com/office/drawing/2014/main" id="{D6366157-B916-4C6D-A54A-A3C7893AE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14307" y="6000486"/>
          <a:ext cx="10017282" cy="1936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2" name="Equation" r:id="rId12" imgW="2793960" imgH="596880" progId="Equation.DSMT4">
                  <p:embed/>
                </p:oleObj>
              </mc:Choice>
              <mc:Fallback>
                <p:oleObj name="Equation" r:id="rId12" imgW="2793960" imgH="596880" progId="Equation.DSMT4">
                  <p:embed/>
                  <p:pic>
                    <p:nvPicPr>
                      <p:cNvPr id="39" name="Object 21">
                        <a:extLst>
                          <a:ext uri="{FF2B5EF4-FFF2-40B4-BE49-F238E27FC236}">
                            <a16:creationId xmlns:a16="http://schemas.microsoft.com/office/drawing/2014/main" id="{D6366157-B916-4C6D-A54A-A3C7893AE8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4307" y="6000486"/>
                        <a:ext cx="10017282" cy="19360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52">
            <a:extLst>
              <a:ext uri="{FF2B5EF4-FFF2-40B4-BE49-F238E27FC236}">
                <a16:creationId xmlns:a16="http://schemas.microsoft.com/office/drawing/2014/main" id="{C2561118-90A0-4455-9CF5-65212386F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455" y="7999731"/>
            <a:ext cx="60083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Lấy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nguyên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hàm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hai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vế</a:t>
            </a:r>
            <a:endParaRPr lang="en-US" altLang="en-US" sz="3600" kern="1200" dirty="0">
              <a:solidFill>
                <a:srgbClr val="000000"/>
              </a:solidFill>
              <a:latin typeface="American Typewriter" panose="02090604020004020304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21">
            <a:extLst>
              <a:ext uri="{FF2B5EF4-FFF2-40B4-BE49-F238E27FC236}">
                <a16:creationId xmlns:a16="http://schemas.microsoft.com/office/drawing/2014/main" id="{E3915DFB-4B95-4679-A10A-FB5ABA5D7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64831" y="7393717"/>
          <a:ext cx="9913510" cy="23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3" name="Equation" r:id="rId14" imgW="2577960" imgH="634680" progId="Equation.DSMT4">
                  <p:embed/>
                </p:oleObj>
              </mc:Choice>
              <mc:Fallback>
                <p:oleObj name="Equation" r:id="rId14" imgW="2577960" imgH="634680" progId="Equation.DSMT4">
                  <p:embed/>
                  <p:pic>
                    <p:nvPicPr>
                      <p:cNvPr id="41" name="Object 21">
                        <a:extLst>
                          <a:ext uri="{FF2B5EF4-FFF2-40B4-BE49-F238E27FC236}">
                            <a16:creationId xmlns:a16="http://schemas.microsoft.com/office/drawing/2014/main" id="{E3915DFB-4B95-4679-A10A-FB5ABA5D76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4831" y="7393717"/>
                        <a:ext cx="9913510" cy="232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52">
            <a:extLst>
              <a:ext uri="{FF2B5EF4-FFF2-40B4-BE49-F238E27FC236}">
                <a16:creationId xmlns:a16="http://schemas.microsoft.com/office/drawing/2014/main" id="{09B9EFA4-9A6A-4CB4-BC8B-BB2E0E7B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515" y="9614309"/>
            <a:ext cx="6008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t=0 ta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có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 v= 0 do </a:t>
            </a:r>
            <a:r>
              <a:rPr lang="en-US" altLang="en-US" sz="3600" kern="1200" dirty="0" err="1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đó</a:t>
            </a:r>
            <a:r>
              <a:rPr lang="en-US" altLang="en-US" sz="3600" kern="1200" dirty="0">
                <a:solidFill>
                  <a:srgbClr val="000000"/>
                </a:solidFill>
                <a:latin typeface="American Typewriter" panose="02090604020004020304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43" name="Object 21">
            <a:extLst>
              <a:ext uri="{FF2B5EF4-FFF2-40B4-BE49-F238E27FC236}">
                <a16:creationId xmlns:a16="http://schemas.microsoft.com/office/drawing/2014/main" id="{00376D41-F55A-4C91-99EF-A2C4F651C3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66949" y="9107133"/>
          <a:ext cx="7843837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4" name="Equation" r:id="rId16" imgW="1942920" imgH="431640" progId="Equation.DSMT4">
                  <p:embed/>
                </p:oleObj>
              </mc:Choice>
              <mc:Fallback>
                <p:oleObj name="Equation" r:id="rId16" imgW="1942920" imgH="431640" progId="Equation.DSMT4">
                  <p:embed/>
                  <p:pic>
                    <p:nvPicPr>
                      <p:cNvPr id="43" name="Object 21">
                        <a:extLst>
                          <a:ext uri="{FF2B5EF4-FFF2-40B4-BE49-F238E27FC236}">
                            <a16:creationId xmlns:a16="http://schemas.microsoft.com/office/drawing/2014/main" id="{00376D41-F55A-4C91-99EF-A2C4F651C3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6949" y="9107133"/>
                        <a:ext cx="7843837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79BC34E-E9F8-406A-A52D-C5E84B582C67}"/>
                  </a:ext>
                </a:extLst>
              </p:cNvPr>
              <p:cNvSpPr/>
              <p:nvPr/>
            </p:nvSpPr>
            <p:spPr>
              <a:xfrm>
                <a:off x="1276774" y="10503097"/>
                <a:ext cx="22716700" cy="1548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4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𝑣𝑑𝑡</m:t>
                        </m:r>
                      </m:e>
                    </m:nary>
                    <m:r>
                      <a:rPr lang="vi-VN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4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vi-VN" sz="4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vi-V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vi-VN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vi-V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𝑚𝑔𝑡</m:t>
                                    </m:r>
                                  </m:num>
                                  <m:den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  <m:r>
                                  <a:rPr lang="vi-V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sSup>
                                      <m:sSupPr>
                                        <m:ctrlP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vi-VN" sz="4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vi-VN" sz="4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vi-V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vi-VN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  <m:r>
                                      <a:rPr lang="vi-VN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vi-VN" sz="4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vi-VN" sz="4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𝑚𝑔𝑡</m:t>
                        </m:r>
                      </m:num>
                      <m:den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vi-V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vi-VN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vi-VN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79BC34E-E9F8-406A-A52D-C5E84B582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74" y="10503097"/>
                <a:ext cx="22716700" cy="15488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AD2F12-4218-46B4-BB7B-FE31CE454B4F}"/>
                  </a:ext>
                </a:extLst>
              </p:cNvPr>
              <p:cNvSpPr/>
              <p:nvPr/>
            </p:nvSpPr>
            <p:spPr>
              <a:xfrm>
                <a:off x="12553579" y="12110829"/>
                <a:ext cx="6768007" cy="13891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vi-V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vi-V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𝑔𝑡</m:t>
                      </m:r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vi-V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vi-V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vi-V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vi-V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vi-V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vi-V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r>
                            <a:rPr lang="vi-V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vi-V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vi-V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vi-V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AD2F12-4218-46B4-BB7B-FE31CE454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3579" y="12110829"/>
                <a:ext cx="6768007" cy="13891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4E1524D-A92C-4F13-AE8A-59B9DD75B03A}"/>
              </a:ext>
            </a:extLst>
          </p:cNvPr>
          <p:cNvGrpSpPr/>
          <p:nvPr/>
        </p:nvGrpSpPr>
        <p:grpSpPr>
          <a:xfrm>
            <a:off x="105659" y="2859646"/>
            <a:ext cx="8540204" cy="7706142"/>
            <a:chOff x="26954456" y="978331"/>
            <a:chExt cx="9389670" cy="7687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D025C5E-2FBD-44BE-8AC6-63EAEF89E93C}"/>
                </a:ext>
              </a:extLst>
            </p:cNvPr>
            <p:cNvGrpSpPr/>
            <p:nvPr/>
          </p:nvGrpSpPr>
          <p:grpSpPr>
            <a:xfrm>
              <a:off x="26954456" y="978331"/>
              <a:ext cx="9389670" cy="7687489"/>
              <a:chOff x="113499" y="1782220"/>
              <a:chExt cx="9652944" cy="1404196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42E2549-D6C8-4300-A3A4-2F4D691B2BCE}"/>
                  </a:ext>
                </a:extLst>
              </p:cNvPr>
              <p:cNvGrpSpPr/>
              <p:nvPr/>
            </p:nvGrpSpPr>
            <p:grpSpPr>
              <a:xfrm>
                <a:off x="113499" y="1782220"/>
                <a:ext cx="9311642" cy="14041965"/>
                <a:chOff x="113499" y="1782220"/>
                <a:chExt cx="9311642" cy="14041966"/>
              </a:xfrm>
            </p:grpSpPr>
            <p:sp>
              <p:nvSpPr>
                <p:cNvPr id="48" name="Rounded Rectangle">
                  <a:extLst>
                    <a:ext uri="{FF2B5EF4-FFF2-40B4-BE49-F238E27FC236}">
                      <a16:creationId xmlns:a16="http://schemas.microsoft.com/office/drawing/2014/main" id="{8DEE75BD-AEFB-4EBE-9395-873E12714745}"/>
                    </a:ext>
                  </a:extLst>
                </p:cNvPr>
                <p:cNvSpPr/>
                <p:nvPr/>
              </p:nvSpPr>
              <p:spPr>
                <a:xfrm>
                  <a:off x="113499" y="1782220"/>
                  <a:ext cx="9311642" cy="14041966"/>
                </a:xfrm>
                <a:prstGeom prst="roundRect">
                  <a:avLst>
                    <a:gd name="adj" fmla="val 14519"/>
                  </a:avLst>
                </a:prstGeom>
                <a:blipFill>
                  <a:blip r:embed="rId4"/>
                </a:blip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  <p:sp>
              <p:nvSpPr>
                <p:cNvPr id="49" name="Động năng quay">
                  <a:extLst>
                    <a:ext uri="{FF2B5EF4-FFF2-40B4-BE49-F238E27FC236}">
                      <a16:creationId xmlns:a16="http://schemas.microsoft.com/office/drawing/2014/main" id="{276988CC-2032-4DC9-BBB2-FFE78B496F60}"/>
                    </a:ext>
                  </a:extLst>
                </p:cNvPr>
                <p:cNvSpPr txBox="1"/>
                <p:nvPr/>
              </p:nvSpPr>
              <p:spPr>
                <a:xfrm>
                  <a:off x="1194608" y="1940673"/>
                  <a:ext cx="7318104" cy="2205907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-VN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Viết phương trình chuyển động </a:t>
                  </a:r>
                  <a:endParaRPr kumimoji="0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036125-9950-4662-BD01-A009207DEB26}"/>
                  </a:ext>
                </a:extLst>
              </p:cNvPr>
              <p:cNvSpPr/>
              <p:nvPr/>
            </p:nvSpPr>
            <p:spPr>
              <a:xfrm>
                <a:off x="615797" y="3908414"/>
                <a:ext cx="9150646" cy="10263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sz="3600" dirty="0">
                    <a:solidFill>
                      <a:srgbClr val="FFFFFF"/>
                    </a:solidFill>
                  </a:rPr>
                  <a:t>Phương trình chuyển động</a:t>
                </a:r>
                <a:endParaRPr kumimoji="0" lang="vi-VN" sz="3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Viết phương trình định luật II Newton cho từng vật:</a:t>
                </a:r>
              </a:p>
              <a:p>
                <a:pPr marL="571500" marR="0" lvl="0" indent="-57150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vi-VN" sz="3600" dirty="0">
                  <a:solidFill>
                    <a:srgbClr val="FFFFFF"/>
                  </a:solidFill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vi-VN" sz="3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Tìm phương trình v</a:t>
                </a:r>
                <a:r>
                  <a:rPr kumimoji="0" 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=</a:t>
                </a:r>
                <a:r>
                  <a:rPr kumimoji="0" 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vi-VN" sz="36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g(t)</a:t>
                </a:r>
              </a:p>
              <a:p>
                <a:pPr marR="0" lvl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vi-VN" sz="3600" dirty="0">
                    <a:solidFill>
                      <a:srgbClr val="FFFFFF"/>
                    </a:solidFill>
                  </a:rPr>
                  <a:t>Lấy đạo hàm vật tốc theo thời gian</a:t>
                </a:r>
                <a:endParaRPr kumimoji="0" lang="vi-VN" sz="3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38" name="Object 24">
              <a:extLst>
                <a:ext uri="{FF2B5EF4-FFF2-40B4-BE49-F238E27FC236}">
                  <a16:creationId xmlns:a16="http://schemas.microsoft.com/office/drawing/2014/main" id="{8449002B-22D4-4843-8961-34E567E9F3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30406" y="2760624"/>
            <a:ext cx="2453823" cy="890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95" name="Equation" r:id="rId20" imgW="558720" imgH="203040" progId="Equation.DSMT4">
                    <p:embed/>
                  </p:oleObj>
                </mc:Choice>
                <mc:Fallback>
                  <p:oleObj name="Equation" r:id="rId20" imgW="558720" imgH="203040" progId="Equation.DSMT4">
                    <p:embed/>
                    <p:pic>
                      <p:nvPicPr>
                        <p:cNvPr id="38" name="Object 24">
                          <a:extLst>
                            <a:ext uri="{FF2B5EF4-FFF2-40B4-BE49-F238E27FC236}">
                              <a16:creationId xmlns:a16="http://schemas.microsoft.com/office/drawing/2014/main" id="{8449002B-22D4-4843-8961-34E567E9F3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30406" y="2760624"/>
                          <a:ext cx="2453823" cy="890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24">
              <a:extLst>
                <a:ext uri="{FF2B5EF4-FFF2-40B4-BE49-F238E27FC236}">
                  <a16:creationId xmlns:a16="http://schemas.microsoft.com/office/drawing/2014/main" id="{340B776E-EBD4-4348-AB6F-1189250D0F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873478"/>
                </p:ext>
              </p:extLst>
            </p:nvPr>
          </p:nvGraphicFramePr>
          <p:xfrm>
            <a:off x="29335960" y="4862485"/>
            <a:ext cx="3850360" cy="1311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96" name="Equation" r:id="rId22" imgW="1155600" imgH="393480" progId="Equation.DSMT4">
                    <p:embed/>
                  </p:oleObj>
                </mc:Choice>
                <mc:Fallback>
                  <p:oleObj name="Equation" r:id="rId22" imgW="1155600" imgH="393480" progId="Equation.DSMT4">
                    <p:embed/>
                    <p:pic>
                      <p:nvPicPr>
                        <p:cNvPr id="45" name="Object 24">
                          <a:extLst>
                            <a:ext uri="{FF2B5EF4-FFF2-40B4-BE49-F238E27FC236}">
                              <a16:creationId xmlns:a16="http://schemas.microsoft.com/office/drawing/2014/main" id="{340B776E-EBD4-4348-AB6F-1189250D0F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35960" y="4862485"/>
                          <a:ext cx="3850360" cy="1311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24">
            <a:extLst>
              <a:ext uri="{FF2B5EF4-FFF2-40B4-BE49-F238E27FC236}">
                <a16:creationId xmlns:a16="http://schemas.microsoft.com/office/drawing/2014/main" id="{A9E347D2-F630-4F68-A461-0216A5979F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0800" y="8812097"/>
          <a:ext cx="2110926" cy="191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7" name="Equation" r:id="rId24" imgW="583920" imgH="482400" progId="Equation.DSMT4">
                  <p:embed/>
                </p:oleObj>
              </mc:Choice>
              <mc:Fallback>
                <p:oleObj name="Equation" r:id="rId24" imgW="583920" imgH="482400" progId="Equation.DSMT4">
                  <p:embed/>
                  <p:pic>
                    <p:nvPicPr>
                      <p:cNvPr id="50" name="Object 24">
                        <a:extLst>
                          <a:ext uri="{FF2B5EF4-FFF2-40B4-BE49-F238E27FC236}">
                            <a16:creationId xmlns:a16="http://schemas.microsoft.com/office/drawing/2014/main" id="{A9E347D2-F630-4F68-A461-0216A5979F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800" y="8812097"/>
                        <a:ext cx="2110926" cy="1919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29217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American Typewriter"/>
            <a:ea typeface="American Typewriter"/>
            <a:cs typeface="American Typewriter"/>
            <a:sym typeface="American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American Typewriter"/>
            <a:ea typeface="American Typewriter"/>
            <a:cs typeface="American Typewriter"/>
            <a:sym typeface="American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1AFE3A7787B43A1D8A666386B22D8" ma:contentTypeVersion="2" ma:contentTypeDescription="Create a new document." ma:contentTypeScope="" ma:versionID="67d558679c71ff1f8022a62f37d090c7">
  <xsd:schema xmlns:xsd="http://www.w3.org/2001/XMLSchema" xmlns:xs="http://www.w3.org/2001/XMLSchema" xmlns:p="http://schemas.microsoft.com/office/2006/metadata/properties" xmlns:ns2="c5c69e11-7e16-46e2-bc18-a0fa32c0b92a" targetNamespace="http://schemas.microsoft.com/office/2006/metadata/properties" ma:root="true" ma:fieldsID="52b903144ed5fbe0e935cd2428268474" ns2:_="">
    <xsd:import namespace="c5c69e11-7e16-46e2-bc18-a0fa32c0b9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69e11-7e16-46e2-bc18-a0fa32c0b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326363-F472-49CC-A463-D3429914BC21}"/>
</file>

<file path=customXml/itemProps2.xml><?xml version="1.0" encoding="utf-8"?>
<ds:datastoreItem xmlns:ds="http://schemas.openxmlformats.org/officeDocument/2006/customXml" ds:itemID="{02E8AF8A-FD46-4D44-B78E-DC3E0FF59C34}"/>
</file>

<file path=customXml/itemProps3.xml><?xml version="1.0" encoding="utf-8"?>
<ds:datastoreItem xmlns:ds="http://schemas.openxmlformats.org/officeDocument/2006/customXml" ds:itemID="{3C3D481A-9CE6-46EE-9EA8-553ED198E66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2513</TotalTime>
  <Words>3240</Words>
  <Application>Microsoft Office PowerPoint</Application>
  <PresentationFormat>Custom</PresentationFormat>
  <Paragraphs>402</Paragraphs>
  <Slides>21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American Typewriter</vt:lpstr>
      <vt:lpstr>Arial</vt:lpstr>
      <vt:lpstr>Cambria</vt:lpstr>
      <vt:lpstr>Cambria Math</vt:lpstr>
      <vt:lpstr>Didot</vt:lpstr>
      <vt:lpstr>Helvetica</vt:lpstr>
      <vt:lpstr>Helvetica Neue</vt:lpstr>
      <vt:lpstr>Palatino</vt:lpstr>
      <vt:lpstr>Symbol</vt:lpstr>
      <vt:lpstr>Tahoma</vt:lpstr>
      <vt:lpstr>Times New Roman</vt:lpstr>
      <vt:lpstr>Wingdings</vt:lpstr>
      <vt:lpstr>Zapf Dingbats</vt:lpstr>
      <vt:lpstr>Editorial</vt:lpstr>
      <vt:lpstr>Equation</vt:lpstr>
      <vt:lpstr>MathType 7.0 Equation</vt:lpstr>
      <vt:lpstr>VẬT LÝ ĐẠI CƯƠNG 1</vt:lpstr>
      <vt:lpstr>BÀI TẬP ĐỊNH HƯỚNG TUẦN CHƯƠNG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VẬT LÝ ĐẠI CƯƠNG 1</dc:title>
  <dc:creator>Admin</dc:creator>
  <cp:lastModifiedBy>Admin</cp:lastModifiedBy>
  <cp:revision>124</cp:revision>
  <dcterms:modified xsi:type="dcterms:W3CDTF">2020-03-15T14:26:05Z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0x010100C511AFE3A7787B43A1D8A666386B22D8</vt:lpwstr>
  </property>
</Properties>
</file>